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4" r:id="rId2"/>
    <p:sldId id="296" r:id="rId3"/>
    <p:sldId id="297" r:id="rId4"/>
    <p:sldId id="298" r:id="rId5"/>
    <p:sldId id="299" r:id="rId6"/>
    <p:sldId id="274" r:id="rId7"/>
    <p:sldId id="294" r:id="rId8"/>
    <p:sldId id="257" r:id="rId9"/>
    <p:sldId id="286" r:id="rId10"/>
    <p:sldId id="295" r:id="rId11"/>
    <p:sldId id="293" r:id="rId12"/>
    <p:sldId id="275" r:id="rId13"/>
    <p:sldId id="292" r:id="rId14"/>
    <p:sldId id="302" r:id="rId15"/>
    <p:sldId id="288" r:id="rId16"/>
    <p:sldId id="300" r:id="rId17"/>
    <p:sldId id="301" r:id="rId18"/>
    <p:sldId id="303" r:id="rId19"/>
    <p:sldId id="304" r:id="rId20"/>
    <p:sldId id="305" r:id="rId21"/>
    <p:sldId id="306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55"/>
    <a:srgbClr val="414F83"/>
    <a:srgbClr val="FFFFFF"/>
    <a:srgbClr val="0043CB"/>
    <a:srgbClr val="FFDA57"/>
    <a:srgbClr val="025A98"/>
    <a:srgbClr val="001356"/>
    <a:srgbClr val="001359"/>
    <a:srgbClr val="9BA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5052" autoAdjust="0"/>
  </p:normalViewPr>
  <p:slideViewPr>
    <p:cSldViewPr snapToGrid="0" snapToObjects="1">
      <p:cViewPr varScale="1">
        <p:scale>
          <a:sx n="43" d="100"/>
          <a:sy n="43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j-lt"/>
        <a:ea typeface="+mj-ea"/>
        <a:cs typeface="+mj-cs"/>
        <a:sym typeface="Calibri"/>
      </a:defRPr>
    </a:lvl1pPr>
    <a:lvl2pPr indent="228600" defTabSz="1828800" latinLnBrk="0">
      <a:defRPr sz="2400">
        <a:latin typeface="+mj-lt"/>
        <a:ea typeface="+mj-ea"/>
        <a:cs typeface="+mj-cs"/>
        <a:sym typeface="Calibri"/>
      </a:defRPr>
    </a:lvl2pPr>
    <a:lvl3pPr indent="457200" defTabSz="1828800" latinLnBrk="0">
      <a:defRPr sz="2400">
        <a:latin typeface="+mj-lt"/>
        <a:ea typeface="+mj-ea"/>
        <a:cs typeface="+mj-cs"/>
        <a:sym typeface="Calibri"/>
      </a:defRPr>
    </a:lvl3pPr>
    <a:lvl4pPr indent="685800" defTabSz="1828800" latinLnBrk="0">
      <a:defRPr sz="2400">
        <a:latin typeface="+mj-lt"/>
        <a:ea typeface="+mj-ea"/>
        <a:cs typeface="+mj-cs"/>
        <a:sym typeface="Calibri"/>
      </a:defRPr>
    </a:lvl4pPr>
    <a:lvl5pPr indent="914400" defTabSz="1828800" latinLnBrk="0">
      <a:defRPr sz="2400">
        <a:latin typeface="+mj-lt"/>
        <a:ea typeface="+mj-ea"/>
        <a:cs typeface="+mj-cs"/>
        <a:sym typeface="Calibri"/>
      </a:defRPr>
    </a:lvl5pPr>
    <a:lvl6pPr indent="1143000" defTabSz="1828800" latinLnBrk="0">
      <a:defRPr sz="2400">
        <a:latin typeface="+mj-lt"/>
        <a:ea typeface="+mj-ea"/>
        <a:cs typeface="+mj-cs"/>
        <a:sym typeface="Calibri"/>
      </a:defRPr>
    </a:lvl6pPr>
    <a:lvl7pPr indent="1371600" defTabSz="1828800" latinLnBrk="0">
      <a:defRPr sz="2400">
        <a:latin typeface="+mj-lt"/>
        <a:ea typeface="+mj-ea"/>
        <a:cs typeface="+mj-cs"/>
        <a:sym typeface="Calibri"/>
      </a:defRPr>
    </a:lvl7pPr>
    <a:lvl8pPr indent="1600200" defTabSz="1828800" latinLnBrk="0">
      <a:defRPr sz="2400">
        <a:latin typeface="+mj-lt"/>
        <a:ea typeface="+mj-ea"/>
        <a:cs typeface="+mj-cs"/>
        <a:sym typeface="Calibri"/>
      </a:defRPr>
    </a:lvl8pPr>
    <a:lvl9pPr indent="1828800" defTabSz="1828800" latinLnBrk="0">
      <a:defRPr sz="24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016165c4b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016165c4b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E68DC-F20F-3C48-83B2-23B268FE5A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4164" y="4814661"/>
            <a:ext cx="2557463" cy="255587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endParaRPr lang="en-RU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E6A667-A3BE-9D48-9A47-50AB2499A5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69026" y="4814661"/>
            <a:ext cx="2557463" cy="255587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endParaRPr lang="en-RU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34C848A-72C7-434A-B14C-74FBB19D2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73888" y="4814661"/>
            <a:ext cx="2557463" cy="255587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endParaRPr lang="en-RU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0CDDF4C-BE52-1A48-BE7B-2B3E33B515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78750" y="4814661"/>
            <a:ext cx="2557463" cy="255587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endParaRPr lang="en-RU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2DF9F29-3206-624D-A8C4-E72DFD124D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183610" y="4814661"/>
            <a:ext cx="2557463" cy="255587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endParaRPr lang="en-RU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280400" y="1092200"/>
            <a:ext cx="7823200" cy="11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188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2" y="12835870"/>
            <a:ext cx="504548" cy="48391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ircle"/>
          <p:cNvSpPr/>
          <p:nvPr/>
        </p:nvSpPr>
        <p:spPr>
          <a:xfrm>
            <a:off x="16318608" y="6413254"/>
            <a:ext cx="11472070" cy="1147207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Circle"/>
          <p:cNvSpPr/>
          <p:nvPr/>
        </p:nvSpPr>
        <p:spPr>
          <a:xfrm>
            <a:off x="-2522389" y="-2115989"/>
            <a:ext cx="6873578" cy="6873578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03" name="Group"/>
          <p:cNvGrpSpPr/>
          <p:nvPr/>
        </p:nvGrpSpPr>
        <p:grpSpPr>
          <a:xfrm>
            <a:off x="22450128" y="-2330516"/>
            <a:ext cx="7448452" cy="7448452"/>
            <a:chOff x="0" y="0"/>
            <a:chExt cx="7448450" cy="7448450"/>
          </a:xfrm>
        </p:grpSpPr>
        <p:sp>
          <p:nvSpPr>
            <p:cNvPr id="96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" name="Group"/>
          <p:cNvGrpSpPr/>
          <p:nvPr/>
        </p:nvGrpSpPr>
        <p:grpSpPr>
          <a:xfrm>
            <a:off x="4022774" y="11007751"/>
            <a:ext cx="7228863" cy="7423076"/>
            <a:chOff x="0" y="0"/>
            <a:chExt cx="7448450" cy="7448450"/>
          </a:xfrm>
        </p:grpSpPr>
        <p:sp>
          <p:nvSpPr>
            <p:cNvPr id="104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05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" name="Shape"/>
          <p:cNvSpPr/>
          <p:nvPr/>
        </p:nvSpPr>
        <p:spPr>
          <a:xfrm>
            <a:off x="15443869" y="10962321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1738903" y="692190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4" name="This is your presentation title"/>
          <p:cNvSpPr txBox="1"/>
          <p:nvPr/>
        </p:nvSpPr>
        <p:spPr>
          <a:xfrm>
            <a:off x="0" y="5219044"/>
            <a:ext cx="16770927" cy="46166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>
              <a:defRPr sz="12000">
                <a:solidFill>
                  <a:srgbClr val="00135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ru-RU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«Программный продукт</a:t>
            </a:r>
            <a:endParaRPr 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для прогнозирования потребления электроэнергии</a:t>
            </a:r>
          </a:p>
          <a:p>
            <a:pPr algn="ctr"/>
            <a:r>
              <a:rPr lang="ru-RU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каждый час следующих суток»</a:t>
            </a:r>
            <a:endParaRPr lang="ru-RU" sz="7200" dirty="0">
              <a:solidFill>
                <a:schemeClr val="tx1">
                  <a:lumMod val="75000"/>
                  <a:lumOff val="25000"/>
                </a:schemeClr>
              </a:solidFill>
              <a:latin typeface="Montserrat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366EF9-147A-4E8E-B88D-9F697A23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066" y="16516"/>
            <a:ext cx="2708464" cy="2708464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9D5BE538-FA90-42DD-8F21-18BB472D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291" y="268527"/>
            <a:ext cx="3611601" cy="91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810BA351-DD79-4721-9C89-C3E527179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3" y="43799"/>
            <a:ext cx="3611601" cy="129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71C0BF-1248-4DCD-BB27-A3D65C9FCBA5}"/>
              </a:ext>
            </a:extLst>
          </p:cNvPr>
          <p:cNvSpPr txBox="1"/>
          <p:nvPr/>
        </p:nvSpPr>
        <p:spPr>
          <a:xfrm>
            <a:off x="231708" y="10730219"/>
            <a:ext cx="60855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проекта  Алан Дзгоев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61F904-2AD2-40A6-87DF-3EAA3ACC67C3}"/>
              </a:ext>
            </a:extLst>
          </p:cNvPr>
          <p:cNvSpPr txBox="1"/>
          <p:nvPr/>
        </p:nvSpPr>
        <p:spPr>
          <a:xfrm>
            <a:off x="10786740" y="12164956"/>
            <a:ext cx="5631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Сэкономить нельзя потерять</a:t>
            </a:r>
          </a:p>
        </p:txBody>
      </p:sp>
      <p:sp>
        <p:nvSpPr>
          <p:cNvPr id="30" name="Google Shape;108;p12">
            <a:extLst>
              <a:ext uri="{FF2B5EF4-FFF2-40B4-BE49-F238E27FC236}">
                <a16:creationId xmlns:a16="http://schemas.microsoft.com/office/drawing/2014/main" id="{74BA8A6E-A00F-4632-BE66-3D66B310631B}"/>
              </a:ext>
            </a:extLst>
          </p:cNvPr>
          <p:cNvSpPr txBox="1"/>
          <p:nvPr/>
        </p:nvSpPr>
        <p:spPr>
          <a:xfrm>
            <a:off x="14369339" y="1491377"/>
            <a:ext cx="8294112" cy="101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Прогнозирование электропотребления – экономия ресурсов земли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для будущего поколения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!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DEEBD6A-45D1-44ED-8F74-B94EFF2F1C23}"/>
              </a:ext>
            </a:extLst>
          </p:cNvPr>
          <p:cNvSpPr/>
          <p:nvPr/>
        </p:nvSpPr>
        <p:spPr>
          <a:xfrm>
            <a:off x="-57150" y="0"/>
            <a:ext cx="1224915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dirty="0">
                <a:solidFill>
                  <a:srgbClr val="001356"/>
                </a:solidFill>
                <a:latin typeface="Montserrat Bold"/>
              </a:rPr>
              <a:t>Алгоритм работы информационой системы 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94BAE19B-4E4A-4F46-81F3-154EEE7CDDD6}"/>
              </a:ext>
            </a:extLst>
          </p:cNvPr>
          <p:cNvSpPr>
            <a:spLocks noChangeAspect="1"/>
          </p:cNvSpPr>
          <p:nvPr/>
        </p:nvSpPr>
        <p:spPr>
          <a:xfrm>
            <a:off x="157006" y="7468137"/>
            <a:ext cx="11242924" cy="57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C7A19-B750-477E-B141-60034512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44000"/>
            <a:ext cx="10720544" cy="13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1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DEF215-798B-45CF-A950-9838E77B6D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1" y="0"/>
            <a:ext cx="19852887" cy="13235258"/>
          </a:xfrm>
          <a:prstGeom prst="rect">
            <a:avLst/>
          </a:prstGeom>
        </p:spPr>
      </p:pic>
      <p:pic>
        <p:nvPicPr>
          <p:cNvPr id="5" name="Video работы Системы 2022-07-01 ">
            <a:hlinkClick r:id="" action="ppaction://media"/>
            <a:extLst>
              <a:ext uri="{FF2B5EF4-FFF2-40B4-BE49-F238E27FC236}">
                <a16:creationId xmlns:a16="http://schemas.microsoft.com/office/drawing/2014/main" id="{A116A330-6CF7-437B-89D7-246F69AC06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0002" y="2164373"/>
            <a:ext cx="11816358" cy="6868336"/>
          </a:xfrm>
          <a:prstGeom prst="rect">
            <a:avLst/>
          </a:prstGeom>
        </p:spPr>
      </p:pic>
      <p:sp>
        <p:nvSpPr>
          <p:cNvPr id="9" name="Decktop project">
            <a:extLst>
              <a:ext uri="{FF2B5EF4-FFF2-40B4-BE49-F238E27FC236}">
                <a16:creationId xmlns:a16="http://schemas.microsoft.com/office/drawing/2014/main" id="{05730088-9466-4658-A747-865C426B92FD}"/>
              </a:ext>
            </a:extLst>
          </p:cNvPr>
          <p:cNvSpPr txBox="1"/>
          <p:nvPr/>
        </p:nvSpPr>
        <p:spPr>
          <a:xfrm>
            <a:off x="2715073" y="-162273"/>
            <a:ext cx="13146250" cy="1538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defRPr sz="12000">
                <a:solidFill>
                  <a:srgbClr val="00135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ru-RU" sz="8800" dirty="0">
                <a:solidFill>
                  <a:srgbClr val="001355"/>
                </a:solidFill>
              </a:rPr>
              <a:t>Работа программы</a:t>
            </a:r>
            <a:endParaRPr sz="8800" dirty="0">
              <a:solidFill>
                <a:srgbClr val="001355"/>
              </a:solidFill>
            </a:endParaRP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A6E5C17F-695E-4EA7-A1F6-A80FDCC86825}"/>
              </a:ext>
            </a:extLst>
          </p:cNvPr>
          <p:cNvSpPr>
            <a:spLocks noChangeAspect="1"/>
          </p:cNvSpPr>
          <p:nvPr/>
        </p:nvSpPr>
        <p:spPr>
          <a:xfrm>
            <a:off x="20154538" y="-17746"/>
            <a:ext cx="3600001" cy="360000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9E84455C-AC35-4A03-8D31-7FB4305CC2DB}"/>
              </a:ext>
            </a:extLst>
          </p:cNvPr>
          <p:cNvSpPr/>
          <p:nvPr/>
        </p:nvSpPr>
        <p:spPr>
          <a:xfrm>
            <a:off x="5352767" y="12111482"/>
            <a:ext cx="9857926" cy="1795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753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ircle">
            <a:extLst>
              <a:ext uri="{FF2B5EF4-FFF2-40B4-BE49-F238E27FC236}">
                <a16:creationId xmlns:a16="http://schemas.microsoft.com/office/drawing/2014/main" id="{7D30E5F4-8B19-4C73-85A2-DFE58EB0305C}"/>
              </a:ext>
            </a:extLst>
          </p:cNvPr>
          <p:cNvSpPr>
            <a:spLocks noChangeAspect="1"/>
          </p:cNvSpPr>
          <p:nvPr/>
        </p:nvSpPr>
        <p:spPr>
          <a:xfrm>
            <a:off x="10764314" y="1531141"/>
            <a:ext cx="2808001" cy="280800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96" name="This is your list slide"/>
          <p:cNvSpPr txBox="1"/>
          <p:nvPr/>
        </p:nvSpPr>
        <p:spPr>
          <a:xfrm>
            <a:off x="13325115" y="1020097"/>
            <a:ext cx="8566697" cy="313931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defRPr sz="12000">
                <a:solidFill>
                  <a:srgbClr val="001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ru-RU" sz="9600" dirty="0">
                <a:latin typeface="Montserrat Bold"/>
              </a:rPr>
              <a:t>Диаграммы рассеяния</a:t>
            </a:r>
            <a:endParaRPr sz="9600" dirty="0">
              <a:latin typeface="Montserrat Bold"/>
            </a:endParaRPr>
          </a:p>
        </p:txBody>
      </p:sp>
      <p:sp>
        <p:nvSpPr>
          <p:cNvPr id="397" name="Lorem ipsum dolor sit adipiscing elit, sed do incididunt exercitation ullamco laboris nisi consequat."/>
          <p:cNvSpPr txBox="1"/>
          <p:nvPr/>
        </p:nvSpPr>
        <p:spPr>
          <a:xfrm>
            <a:off x="10816503" y="2493104"/>
            <a:ext cx="2703622" cy="6617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5E6A91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algn="ctr"/>
            <a:r>
              <a:rPr lang="en-US" sz="3100" dirty="0">
                <a:solidFill>
                  <a:srgbClr val="FFFFFF"/>
                </a:solidFill>
              </a:rPr>
              <a:t>XGBoost</a:t>
            </a:r>
            <a:endParaRPr sz="3100" dirty="0">
              <a:solidFill>
                <a:srgbClr val="FFFFFF"/>
              </a:solidFill>
            </a:endParaRPr>
          </a:p>
        </p:txBody>
      </p:sp>
      <p:sp>
        <p:nvSpPr>
          <p:cNvPr id="403" name="Graphic 209"/>
          <p:cNvSpPr/>
          <p:nvPr/>
        </p:nvSpPr>
        <p:spPr>
          <a:xfrm>
            <a:off x="9655798" y="6998125"/>
            <a:ext cx="609526" cy="581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493" extrusionOk="0">
                <a:moveTo>
                  <a:pt x="21465" y="8141"/>
                </a:moveTo>
                <a:cubicBezTo>
                  <a:pt x="21391" y="7901"/>
                  <a:pt x="21200" y="7720"/>
                  <a:pt x="20964" y="7669"/>
                </a:cubicBezTo>
                <a:lnTo>
                  <a:pt x="14578" y="6269"/>
                </a:lnTo>
                <a:lnTo>
                  <a:pt x="11334" y="328"/>
                </a:lnTo>
                <a:cubicBezTo>
                  <a:pt x="11121" y="-9"/>
                  <a:pt x="10687" y="-102"/>
                  <a:pt x="10365" y="122"/>
                </a:cubicBezTo>
                <a:cubicBezTo>
                  <a:pt x="10287" y="176"/>
                  <a:pt x="10220" y="246"/>
                  <a:pt x="10168" y="328"/>
                </a:cubicBezTo>
                <a:lnTo>
                  <a:pt x="6919" y="6269"/>
                </a:lnTo>
                <a:lnTo>
                  <a:pt x="536" y="7669"/>
                </a:lnTo>
                <a:cubicBezTo>
                  <a:pt x="172" y="7748"/>
                  <a:pt x="-61" y="8121"/>
                  <a:pt x="14" y="8502"/>
                </a:cubicBezTo>
                <a:cubicBezTo>
                  <a:pt x="39" y="8624"/>
                  <a:pt x="93" y="8737"/>
                  <a:pt x="172" y="8829"/>
                </a:cubicBezTo>
                <a:lnTo>
                  <a:pt x="4556" y="13903"/>
                </a:lnTo>
                <a:lnTo>
                  <a:pt x="3851" y="20709"/>
                </a:lnTo>
                <a:cubicBezTo>
                  <a:pt x="3812" y="21096"/>
                  <a:pt x="4079" y="21443"/>
                  <a:pt x="4448" y="21485"/>
                </a:cubicBezTo>
                <a:cubicBezTo>
                  <a:pt x="4565" y="21498"/>
                  <a:pt x="4684" y="21478"/>
                  <a:pt x="4792" y="21428"/>
                </a:cubicBezTo>
                <a:lnTo>
                  <a:pt x="10748" y="18625"/>
                </a:lnTo>
                <a:lnTo>
                  <a:pt x="16702" y="21431"/>
                </a:lnTo>
                <a:cubicBezTo>
                  <a:pt x="16789" y="21472"/>
                  <a:pt x="16882" y="21493"/>
                  <a:pt x="16977" y="21493"/>
                </a:cubicBezTo>
                <a:cubicBezTo>
                  <a:pt x="17348" y="21493"/>
                  <a:pt x="17649" y="21177"/>
                  <a:pt x="17649" y="20788"/>
                </a:cubicBezTo>
                <a:cubicBezTo>
                  <a:pt x="17649" y="20763"/>
                  <a:pt x="17648" y="20737"/>
                  <a:pt x="17645" y="20711"/>
                </a:cubicBezTo>
                <a:lnTo>
                  <a:pt x="16940" y="13903"/>
                </a:lnTo>
                <a:lnTo>
                  <a:pt x="21324" y="8829"/>
                </a:lnTo>
                <a:cubicBezTo>
                  <a:pt x="21485" y="8643"/>
                  <a:pt x="21539" y="8380"/>
                  <a:pt x="21465" y="8141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05" name="Graphic 229"/>
          <p:cNvSpPr/>
          <p:nvPr/>
        </p:nvSpPr>
        <p:spPr>
          <a:xfrm>
            <a:off x="16049184" y="7050507"/>
            <a:ext cx="609836" cy="476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8407" y="21600"/>
                </a:moveTo>
                <a:cubicBezTo>
                  <a:pt x="0" y="21600"/>
                  <a:pt x="0" y="19953"/>
                  <a:pt x="0" y="19411"/>
                </a:cubicBezTo>
                <a:lnTo>
                  <a:pt x="0" y="18302"/>
                </a:lnTo>
                <a:cubicBezTo>
                  <a:pt x="2" y="16622"/>
                  <a:pt x="766" y="15098"/>
                  <a:pt x="1955" y="14401"/>
                </a:cubicBezTo>
                <a:lnTo>
                  <a:pt x="4763" y="12760"/>
                </a:lnTo>
                <a:cubicBezTo>
                  <a:pt x="5078" y="12575"/>
                  <a:pt x="5349" y="12286"/>
                  <a:pt x="5548" y="11923"/>
                </a:cubicBezTo>
                <a:cubicBezTo>
                  <a:pt x="5741" y="11570"/>
                  <a:pt x="5756" y="11104"/>
                  <a:pt x="5586" y="10732"/>
                </a:cubicBezTo>
                <a:cubicBezTo>
                  <a:pt x="4964" y="9342"/>
                  <a:pt x="4638" y="7766"/>
                  <a:pt x="4641" y="6163"/>
                </a:cubicBezTo>
                <a:cubicBezTo>
                  <a:pt x="4641" y="3096"/>
                  <a:pt x="5805" y="0"/>
                  <a:pt x="8407" y="0"/>
                </a:cubicBezTo>
                <a:cubicBezTo>
                  <a:pt x="11009" y="0"/>
                  <a:pt x="12174" y="3096"/>
                  <a:pt x="12174" y="6163"/>
                </a:cubicBezTo>
                <a:cubicBezTo>
                  <a:pt x="12178" y="7766"/>
                  <a:pt x="11853" y="9343"/>
                  <a:pt x="11232" y="10734"/>
                </a:cubicBezTo>
                <a:cubicBezTo>
                  <a:pt x="11062" y="11107"/>
                  <a:pt x="11076" y="11572"/>
                  <a:pt x="11270" y="11926"/>
                </a:cubicBezTo>
                <a:cubicBezTo>
                  <a:pt x="11469" y="12289"/>
                  <a:pt x="11740" y="12578"/>
                  <a:pt x="12055" y="12762"/>
                </a:cubicBezTo>
                <a:lnTo>
                  <a:pt x="14863" y="14404"/>
                </a:lnTo>
                <a:cubicBezTo>
                  <a:pt x="16050" y="15102"/>
                  <a:pt x="16812" y="16624"/>
                  <a:pt x="16814" y="18302"/>
                </a:cubicBezTo>
                <a:lnTo>
                  <a:pt x="16814" y="19411"/>
                </a:lnTo>
                <a:cubicBezTo>
                  <a:pt x="16814" y="19953"/>
                  <a:pt x="16814" y="21600"/>
                  <a:pt x="8407" y="21600"/>
                </a:cubicBezTo>
                <a:close/>
                <a:moveTo>
                  <a:pt x="16954" y="8819"/>
                </a:moveTo>
                <a:lnTo>
                  <a:pt x="21325" y="3203"/>
                </a:lnTo>
                <a:cubicBezTo>
                  <a:pt x="21593" y="2871"/>
                  <a:pt x="21600" y="2324"/>
                  <a:pt x="21342" y="1981"/>
                </a:cubicBezTo>
                <a:cubicBezTo>
                  <a:pt x="21084" y="1638"/>
                  <a:pt x="20658" y="1628"/>
                  <a:pt x="20391" y="1960"/>
                </a:cubicBezTo>
                <a:cubicBezTo>
                  <a:pt x="20385" y="1967"/>
                  <a:pt x="20380" y="1974"/>
                  <a:pt x="20374" y="1981"/>
                </a:cubicBezTo>
                <a:lnTo>
                  <a:pt x="16478" y="6986"/>
                </a:lnTo>
                <a:lnTo>
                  <a:pt x="14600" y="4573"/>
                </a:lnTo>
                <a:cubicBezTo>
                  <a:pt x="14332" y="4242"/>
                  <a:pt x="13907" y="4251"/>
                  <a:pt x="13649" y="4594"/>
                </a:cubicBezTo>
                <a:cubicBezTo>
                  <a:pt x="13397" y="4929"/>
                  <a:pt x="13397" y="5460"/>
                  <a:pt x="13649" y="5795"/>
                </a:cubicBezTo>
                <a:lnTo>
                  <a:pt x="16003" y="8819"/>
                </a:lnTo>
                <a:cubicBezTo>
                  <a:pt x="16265" y="9156"/>
                  <a:pt x="16691" y="9156"/>
                  <a:pt x="16954" y="8819"/>
                </a:cubicBez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413" name="Group"/>
          <p:cNvGrpSpPr/>
          <p:nvPr/>
        </p:nvGrpSpPr>
        <p:grpSpPr>
          <a:xfrm>
            <a:off x="21063297" y="-5108966"/>
            <a:ext cx="9448106" cy="9448106"/>
            <a:chOff x="0" y="0"/>
            <a:chExt cx="9448105" cy="9448105"/>
          </a:xfrm>
        </p:grpSpPr>
        <p:sp>
          <p:nvSpPr>
            <p:cNvPr id="406" name="Circle"/>
            <p:cNvSpPr/>
            <p:nvPr/>
          </p:nvSpPr>
          <p:spPr>
            <a:xfrm>
              <a:off x="0" y="0"/>
              <a:ext cx="9448106" cy="94481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07" name="Circle"/>
            <p:cNvSpPr/>
            <p:nvPr/>
          </p:nvSpPr>
          <p:spPr>
            <a:xfrm>
              <a:off x="525950" y="525950"/>
              <a:ext cx="8396206" cy="83962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08" name="Circle"/>
            <p:cNvSpPr/>
            <p:nvPr/>
          </p:nvSpPr>
          <p:spPr>
            <a:xfrm>
              <a:off x="1128610" y="1128610"/>
              <a:ext cx="7190886" cy="719088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09" name="Circle"/>
            <p:cNvSpPr/>
            <p:nvPr/>
          </p:nvSpPr>
          <p:spPr>
            <a:xfrm>
              <a:off x="1750903" y="1750903"/>
              <a:ext cx="5946300" cy="5946300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10" name="Circle"/>
            <p:cNvSpPr/>
            <p:nvPr/>
          </p:nvSpPr>
          <p:spPr>
            <a:xfrm>
              <a:off x="2388235" y="2388235"/>
              <a:ext cx="4671635" cy="467163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11" name="Circle"/>
            <p:cNvSpPr/>
            <p:nvPr/>
          </p:nvSpPr>
          <p:spPr>
            <a:xfrm>
              <a:off x="3035385" y="3035385"/>
              <a:ext cx="3377336" cy="33773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12" name="Circle"/>
            <p:cNvSpPr/>
            <p:nvPr/>
          </p:nvSpPr>
          <p:spPr>
            <a:xfrm>
              <a:off x="3641065" y="3641065"/>
              <a:ext cx="2165976" cy="216597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28" name="Circle">
            <a:extLst>
              <a:ext uri="{FF2B5EF4-FFF2-40B4-BE49-F238E27FC236}">
                <a16:creationId xmlns:a16="http://schemas.microsoft.com/office/drawing/2014/main" id="{C9061CB1-D63E-4D30-A674-4F2F0948576E}"/>
              </a:ext>
            </a:extLst>
          </p:cNvPr>
          <p:cNvSpPr>
            <a:spLocks noChangeAspect="1"/>
          </p:cNvSpPr>
          <p:nvPr/>
        </p:nvSpPr>
        <p:spPr>
          <a:xfrm>
            <a:off x="1" y="6122759"/>
            <a:ext cx="2240193" cy="2240192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9" name="Lorem ipsum dolor sit adipiscing elit, sed do incididunt exercitation ullamco laboris nisi consequat.">
            <a:extLst>
              <a:ext uri="{FF2B5EF4-FFF2-40B4-BE49-F238E27FC236}">
                <a16:creationId xmlns:a16="http://schemas.microsoft.com/office/drawing/2014/main" id="{94E5391C-D15F-4F94-BD69-9D2632AB65DE}"/>
              </a:ext>
            </a:extLst>
          </p:cNvPr>
          <p:cNvSpPr txBox="1"/>
          <p:nvPr/>
        </p:nvSpPr>
        <p:spPr>
          <a:xfrm>
            <a:off x="-221446" y="6792562"/>
            <a:ext cx="2703622" cy="6617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5E6A91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algn="ctr"/>
            <a:r>
              <a:rPr lang="en-US" sz="3100" dirty="0">
                <a:solidFill>
                  <a:srgbClr val="FFFFFF"/>
                </a:solidFill>
              </a:rPr>
              <a:t>LightGBM</a:t>
            </a:r>
            <a:endParaRPr sz="3100" dirty="0">
              <a:solidFill>
                <a:srgbClr val="FFFFFF"/>
              </a:solidFill>
            </a:endParaRPr>
          </a:p>
        </p:txBody>
      </p:sp>
      <p:sp>
        <p:nvSpPr>
          <p:cNvPr id="30" name="Circle">
            <a:extLst>
              <a:ext uri="{FF2B5EF4-FFF2-40B4-BE49-F238E27FC236}">
                <a16:creationId xmlns:a16="http://schemas.microsoft.com/office/drawing/2014/main" id="{306525AF-1059-4D67-8804-46A33F8DA6C8}"/>
              </a:ext>
            </a:extLst>
          </p:cNvPr>
          <p:cNvSpPr>
            <a:spLocks noChangeAspect="1"/>
          </p:cNvSpPr>
          <p:nvPr/>
        </p:nvSpPr>
        <p:spPr>
          <a:xfrm>
            <a:off x="17098771" y="10908000"/>
            <a:ext cx="2808001" cy="280800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1" name="Lorem ipsum dolor sit adipiscing elit, sed do incididunt exercitation ullamco laboris nisi consequat.">
            <a:extLst>
              <a:ext uri="{FF2B5EF4-FFF2-40B4-BE49-F238E27FC236}">
                <a16:creationId xmlns:a16="http://schemas.microsoft.com/office/drawing/2014/main" id="{E7C71FA8-A6E9-430C-995D-7E5A3F035306}"/>
              </a:ext>
            </a:extLst>
          </p:cNvPr>
          <p:cNvSpPr txBox="1"/>
          <p:nvPr/>
        </p:nvSpPr>
        <p:spPr>
          <a:xfrm>
            <a:off x="17335493" y="11981141"/>
            <a:ext cx="2334555" cy="6617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5E6A91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algn="ctr"/>
            <a:r>
              <a:rPr lang="en-US" sz="3100" dirty="0">
                <a:solidFill>
                  <a:srgbClr val="FFFFFF"/>
                </a:solidFill>
              </a:rPr>
              <a:t>Stacking</a:t>
            </a:r>
            <a:endParaRPr sz="31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FF141-42F6-43FA-912D-8246D1E4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8" y="103001"/>
            <a:ext cx="10606806" cy="5780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71018F-4E84-4D78-9151-B29F60D43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93" y="8100000"/>
            <a:ext cx="10316907" cy="5561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D53464-C088-4AF2-A36F-CF02018A3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504" y="4368526"/>
            <a:ext cx="11958617" cy="6441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30A2E0-0933-4AE3-BE24-BDC4F9DEE1AF}"/>
              </a:ext>
            </a:extLst>
          </p:cNvPr>
          <p:cNvSpPr>
            <a:spLocks noChangeAspect="1"/>
          </p:cNvSpPr>
          <p:nvPr/>
        </p:nvSpPr>
        <p:spPr>
          <a:xfrm>
            <a:off x="9993087" y="7078955"/>
            <a:ext cx="4767072" cy="828000"/>
          </a:xfrm>
          <a:prstGeom prst="roundRect">
            <a:avLst>
              <a:gd name="adj" fmla="val 19622"/>
            </a:avLst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CA01C48-7438-4369-B969-EEF0443F0736}"/>
              </a:ext>
            </a:extLst>
          </p:cNvPr>
          <p:cNvSpPr/>
          <p:nvPr/>
        </p:nvSpPr>
        <p:spPr>
          <a:xfrm>
            <a:off x="15297223" y="10730127"/>
            <a:ext cx="5883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en-US" dirty="0"/>
              <a:t>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EED287-181A-4A9E-BDBB-59D7BD226353}"/>
              </a:ext>
            </a:extLst>
          </p:cNvPr>
          <p:cNvSpPr/>
          <p:nvPr/>
        </p:nvSpPr>
        <p:spPr>
          <a:xfrm>
            <a:off x="11494009" y="7222676"/>
            <a:ext cx="1765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Medium"/>
              </a:rPr>
              <a:t>LightGBM</a:t>
            </a:r>
            <a:endParaRPr lang="ru-RU" sz="2400" dirty="0">
              <a:solidFill>
                <a:srgbClr val="FFFFFF"/>
              </a:solidFill>
              <a:latin typeface="Montserrat Medium"/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FA719E2A-2E82-4D25-9526-93E830527D40}"/>
              </a:ext>
            </a:extLst>
          </p:cNvPr>
          <p:cNvSpPr>
            <a:spLocks noChangeAspect="1"/>
          </p:cNvSpPr>
          <p:nvPr/>
        </p:nvSpPr>
        <p:spPr>
          <a:xfrm>
            <a:off x="16727905" y="178340"/>
            <a:ext cx="4767072" cy="828000"/>
          </a:xfrm>
          <a:prstGeom prst="roundRect">
            <a:avLst>
              <a:gd name="adj" fmla="val 19622"/>
            </a:avLst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9D8802C-2EC9-4A96-BD92-E0B7E73E8AF0}"/>
              </a:ext>
            </a:extLst>
          </p:cNvPr>
          <p:cNvSpPr/>
          <p:nvPr/>
        </p:nvSpPr>
        <p:spPr>
          <a:xfrm>
            <a:off x="18345233" y="350210"/>
            <a:ext cx="1560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Medium"/>
              </a:rPr>
              <a:t>Stacking</a:t>
            </a:r>
            <a:endParaRPr lang="ru-RU" sz="2400" dirty="0">
              <a:solidFill>
                <a:srgbClr val="FFFFFF"/>
              </a:solidFill>
              <a:latin typeface="Montserrat Medium"/>
            </a:endParaRP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8CF32702-791B-429E-A235-1CFB09D2AAED}"/>
              </a:ext>
            </a:extLst>
          </p:cNvPr>
          <p:cNvSpPr>
            <a:spLocks noChangeAspect="1"/>
          </p:cNvSpPr>
          <p:nvPr/>
        </p:nvSpPr>
        <p:spPr>
          <a:xfrm>
            <a:off x="4478725" y="178340"/>
            <a:ext cx="3712513" cy="644832"/>
          </a:xfrm>
          <a:prstGeom prst="roundRect">
            <a:avLst>
              <a:gd name="adj" fmla="val 19622"/>
            </a:avLst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E6A7908-3B3D-4C17-B8A7-E892F2BC4976}"/>
              </a:ext>
            </a:extLst>
          </p:cNvPr>
          <p:cNvSpPr/>
          <p:nvPr/>
        </p:nvSpPr>
        <p:spPr>
          <a:xfrm>
            <a:off x="5568585" y="258626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Medium"/>
              </a:rPr>
              <a:t>XGBoost</a:t>
            </a:r>
            <a:endParaRPr lang="ru-RU" sz="2400" dirty="0">
              <a:solidFill>
                <a:srgbClr val="FFFFFF"/>
              </a:solidFill>
              <a:latin typeface="Montserrat Medium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DEEBD6A-45D1-44ED-8F74-B94EFF2F1C23}"/>
              </a:ext>
            </a:extLst>
          </p:cNvPr>
          <p:cNvSpPr/>
          <p:nvPr/>
        </p:nvSpPr>
        <p:spPr>
          <a:xfrm>
            <a:off x="17144999" y="9385635"/>
            <a:ext cx="77444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rgbClr val="001356"/>
                </a:solidFill>
                <a:latin typeface="Montserrat Bold"/>
              </a:rPr>
              <a:t>Гистограммы распределения</a:t>
            </a:r>
          </a:p>
          <a:p>
            <a:pPr algn="ctr"/>
            <a:r>
              <a:rPr lang="ru-RU" sz="6000" dirty="0">
                <a:solidFill>
                  <a:srgbClr val="001356"/>
                </a:solidFill>
                <a:latin typeface="Montserrat Bold"/>
              </a:rPr>
              <a:t>отклонений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94BAE19B-4E4A-4F46-81F3-154EEE7CDDD6}"/>
              </a:ext>
            </a:extLst>
          </p:cNvPr>
          <p:cNvSpPr/>
          <p:nvPr/>
        </p:nvSpPr>
        <p:spPr>
          <a:xfrm>
            <a:off x="-1799195" y="8831492"/>
            <a:ext cx="8486194" cy="432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A3885-80D2-4662-B8B4-68C1DADE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" y="1079075"/>
            <a:ext cx="10912045" cy="583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2E59C0-0400-4082-9C4D-99A017E0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078" y="7900796"/>
            <a:ext cx="10907844" cy="58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60BDDF-E674-41CB-8B09-23591500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3366" y="1174220"/>
            <a:ext cx="10930634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9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CA01C48-7438-4369-B969-EEF0443F0736}"/>
              </a:ext>
            </a:extLst>
          </p:cNvPr>
          <p:cNvSpPr/>
          <p:nvPr/>
        </p:nvSpPr>
        <p:spPr>
          <a:xfrm>
            <a:off x="15297223" y="10730127"/>
            <a:ext cx="5883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en-US" dirty="0"/>
              <a:t>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9D8802C-2EC9-4A96-BD92-E0B7E73E8AF0}"/>
              </a:ext>
            </a:extLst>
          </p:cNvPr>
          <p:cNvSpPr/>
          <p:nvPr/>
        </p:nvSpPr>
        <p:spPr>
          <a:xfrm>
            <a:off x="18345233" y="350210"/>
            <a:ext cx="1560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Medium"/>
              </a:rPr>
              <a:t>Stacking</a:t>
            </a:r>
            <a:endParaRPr lang="ru-RU" sz="2400" dirty="0">
              <a:solidFill>
                <a:srgbClr val="FFFFFF"/>
              </a:solidFill>
              <a:latin typeface="Montserrat Medium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94BAE19B-4E4A-4F46-81F3-154EEE7CDDD6}"/>
              </a:ext>
            </a:extLst>
          </p:cNvPr>
          <p:cNvSpPr/>
          <p:nvPr/>
        </p:nvSpPr>
        <p:spPr>
          <a:xfrm>
            <a:off x="16736455" y="9863126"/>
            <a:ext cx="8486194" cy="432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C795A-08E0-4BFC-AC6D-A069CCCB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4" y="1538173"/>
            <a:ext cx="19626637" cy="9453563"/>
          </a:xfrm>
          <a:prstGeom prst="rect">
            <a:avLst/>
          </a:prstGeom>
        </p:spPr>
      </p:pic>
      <p:grpSp>
        <p:nvGrpSpPr>
          <p:cNvPr id="19" name="Group">
            <a:extLst>
              <a:ext uri="{FF2B5EF4-FFF2-40B4-BE49-F238E27FC236}">
                <a16:creationId xmlns:a16="http://schemas.microsoft.com/office/drawing/2014/main" id="{11382E5E-51A5-4F35-8491-4EF26852F508}"/>
              </a:ext>
            </a:extLst>
          </p:cNvPr>
          <p:cNvGrpSpPr/>
          <p:nvPr/>
        </p:nvGrpSpPr>
        <p:grpSpPr>
          <a:xfrm>
            <a:off x="-4019215" y="8287115"/>
            <a:ext cx="8702476" cy="8548729"/>
            <a:chOff x="0" y="0"/>
            <a:chExt cx="9448105" cy="9448105"/>
          </a:xfrm>
        </p:grpSpPr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63E610D5-27ED-45AA-A00E-5A4BC071B68C}"/>
                </a:ext>
              </a:extLst>
            </p:cNvPr>
            <p:cNvSpPr/>
            <p:nvPr/>
          </p:nvSpPr>
          <p:spPr>
            <a:xfrm>
              <a:off x="0" y="0"/>
              <a:ext cx="9448106" cy="94481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CF569F95-1433-4914-A11B-C9F15E84876F}"/>
                </a:ext>
              </a:extLst>
            </p:cNvPr>
            <p:cNvSpPr/>
            <p:nvPr/>
          </p:nvSpPr>
          <p:spPr>
            <a:xfrm>
              <a:off x="525950" y="525950"/>
              <a:ext cx="8396206" cy="83962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EA6CAFB9-1573-451C-949F-70B5D0F78FBE}"/>
                </a:ext>
              </a:extLst>
            </p:cNvPr>
            <p:cNvSpPr/>
            <p:nvPr/>
          </p:nvSpPr>
          <p:spPr>
            <a:xfrm>
              <a:off x="1128610" y="1128610"/>
              <a:ext cx="7190886" cy="719088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401F28C0-8961-485E-A632-01CF9870043C}"/>
                </a:ext>
              </a:extLst>
            </p:cNvPr>
            <p:cNvSpPr/>
            <p:nvPr/>
          </p:nvSpPr>
          <p:spPr>
            <a:xfrm>
              <a:off x="1750903" y="1750903"/>
              <a:ext cx="5946300" cy="5946300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2B69CD8D-F6A6-4BB7-B8E3-0A84350758A5}"/>
                </a:ext>
              </a:extLst>
            </p:cNvPr>
            <p:cNvSpPr/>
            <p:nvPr/>
          </p:nvSpPr>
          <p:spPr>
            <a:xfrm>
              <a:off x="2388235" y="2388235"/>
              <a:ext cx="4671635" cy="467163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E9A68097-1F4D-45AF-BC04-9C5640D0FDAB}"/>
                </a:ext>
              </a:extLst>
            </p:cNvPr>
            <p:cNvSpPr/>
            <p:nvPr/>
          </p:nvSpPr>
          <p:spPr>
            <a:xfrm>
              <a:off x="3035385" y="3035385"/>
              <a:ext cx="3377336" cy="33773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4B49E2D7-A948-41CC-9BF3-0AA4B1B09D9F}"/>
                </a:ext>
              </a:extLst>
            </p:cNvPr>
            <p:cNvSpPr/>
            <p:nvPr/>
          </p:nvSpPr>
          <p:spPr>
            <a:xfrm>
              <a:off x="3641065" y="3641065"/>
              <a:ext cx="2165976" cy="216597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8" name="Circle">
            <a:extLst>
              <a:ext uri="{FF2B5EF4-FFF2-40B4-BE49-F238E27FC236}">
                <a16:creationId xmlns:a16="http://schemas.microsoft.com/office/drawing/2014/main" id="{FBB6DC14-917D-401F-8EDB-76391DA29A7C}"/>
              </a:ext>
            </a:extLst>
          </p:cNvPr>
          <p:cNvSpPr>
            <a:spLocks noChangeAspect="1"/>
          </p:cNvSpPr>
          <p:nvPr/>
        </p:nvSpPr>
        <p:spPr>
          <a:xfrm>
            <a:off x="20674899" y="217096"/>
            <a:ext cx="3245683" cy="3245682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12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">
            <a:extLst>
              <a:ext uri="{FF2B5EF4-FFF2-40B4-BE49-F238E27FC236}">
                <a16:creationId xmlns:a16="http://schemas.microsoft.com/office/drawing/2014/main" id="{0419DA41-F602-4085-8E34-DB71F29A8FB3}"/>
              </a:ext>
            </a:extLst>
          </p:cNvPr>
          <p:cNvGrpSpPr/>
          <p:nvPr/>
        </p:nvGrpSpPr>
        <p:grpSpPr>
          <a:xfrm>
            <a:off x="-3807835" y="5478622"/>
            <a:ext cx="9448106" cy="9448106"/>
            <a:chOff x="0" y="0"/>
            <a:chExt cx="9448105" cy="9448105"/>
          </a:xfrm>
        </p:grpSpPr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D3D372E1-CAC8-4DD9-870C-4C7091FBFA4B}"/>
                </a:ext>
              </a:extLst>
            </p:cNvPr>
            <p:cNvSpPr/>
            <p:nvPr/>
          </p:nvSpPr>
          <p:spPr>
            <a:xfrm>
              <a:off x="0" y="0"/>
              <a:ext cx="9448106" cy="94481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1ACBF180-73C7-4037-BC5F-9036EBC157FF}"/>
                </a:ext>
              </a:extLst>
            </p:cNvPr>
            <p:cNvSpPr/>
            <p:nvPr/>
          </p:nvSpPr>
          <p:spPr>
            <a:xfrm>
              <a:off x="525950" y="525950"/>
              <a:ext cx="8396206" cy="83962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5BBDAEFD-F581-4838-B21B-F257B9493954}"/>
                </a:ext>
              </a:extLst>
            </p:cNvPr>
            <p:cNvSpPr/>
            <p:nvPr/>
          </p:nvSpPr>
          <p:spPr>
            <a:xfrm>
              <a:off x="1128610" y="1128610"/>
              <a:ext cx="7190886" cy="719088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FE00663C-8C93-4D11-8DF5-C1DAEC699689}"/>
                </a:ext>
              </a:extLst>
            </p:cNvPr>
            <p:cNvSpPr/>
            <p:nvPr/>
          </p:nvSpPr>
          <p:spPr>
            <a:xfrm>
              <a:off x="1750903" y="1750903"/>
              <a:ext cx="5946300" cy="5946300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F225F9F8-0D7B-454E-B35D-3D7088B59644}"/>
                </a:ext>
              </a:extLst>
            </p:cNvPr>
            <p:cNvSpPr/>
            <p:nvPr/>
          </p:nvSpPr>
          <p:spPr>
            <a:xfrm>
              <a:off x="2388235" y="2388235"/>
              <a:ext cx="4671635" cy="467163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1F8BFEE8-CA8A-4EDF-B02F-774B2E119F7C}"/>
                </a:ext>
              </a:extLst>
            </p:cNvPr>
            <p:cNvSpPr/>
            <p:nvPr/>
          </p:nvSpPr>
          <p:spPr>
            <a:xfrm>
              <a:off x="3035385" y="3035385"/>
              <a:ext cx="3377336" cy="33773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2AE2DA41-0AE9-4AA3-975D-1A6639D0653B}"/>
                </a:ext>
              </a:extLst>
            </p:cNvPr>
            <p:cNvSpPr/>
            <p:nvPr/>
          </p:nvSpPr>
          <p:spPr>
            <a:xfrm>
              <a:off x="3641065" y="3641065"/>
              <a:ext cx="2165976" cy="216597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98" name="Google Shape;298;p21"/>
          <p:cNvSpPr/>
          <p:nvPr/>
        </p:nvSpPr>
        <p:spPr>
          <a:xfrm>
            <a:off x="17789930" y="4479631"/>
            <a:ext cx="2160000" cy="1373392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299" name="Google Shape;299;p21"/>
          <p:cNvSpPr/>
          <p:nvPr/>
        </p:nvSpPr>
        <p:spPr>
          <a:xfrm>
            <a:off x="13856583" y="4529698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304" name="Google Shape;304;p21"/>
          <p:cNvSpPr/>
          <p:nvPr/>
        </p:nvSpPr>
        <p:spPr>
          <a:xfrm>
            <a:off x="5909844" y="4520560"/>
            <a:ext cx="5686067" cy="1332463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 dirty="0"/>
          </a:p>
        </p:txBody>
      </p:sp>
      <p:sp>
        <p:nvSpPr>
          <p:cNvPr id="306" name="Google Shape;306;p21"/>
          <p:cNvSpPr/>
          <p:nvPr/>
        </p:nvSpPr>
        <p:spPr>
          <a:xfrm>
            <a:off x="5909845" y="3031026"/>
            <a:ext cx="5686067" cy="1352721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457199" y="524212"/>
            <a:ext cx="14927086" cy="1193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ru-RU" sz="6600" dirty="0">
                <a:latin typeface="Montserrat Medium"/>
              </a:rPr>
              <a:t>Показатели метрики </a:t>
            </a:r>
            <a:r>
              <a:rPr lang="en-US" sz="6600" dirty="0">
                <a:latin typeface="Montserrat Medium"/>
              </a:rPr>
              <a:t>MAPE</a:t>
            </a:r>
            <a:r>
              <a:rPr lang="ru-RU" sz="6600" dirty="0">
                <a:latin typeface="Montserrat Medium"/>
              </a:rPr>
              <a:t> </a:t>
            </a:r>
            <a:br>
              <a:rPr lang="en-US" sz="6600" dirty="0">
                <a:latin typeface="Montserrat Medium"/>
              </a:rPr>
            </a:br>
            <a:r>
              <a:rPr lang="ru-RU" sz="6600" dirty="0">
                <a:latin typeface="Montserrat Medium"/>
              </a:rPr>
              <a:t>на этапе обучения </a:t>
            </a:r>
            <a:endParaRPr sz="6600" dirty="0">
              <a:latin typeface="Montserrat Medium"/>
            </a:endParaRPr>
          </a:p>
        </p:txBody>
      </p:sp>
      <p:sp>
        <p:nvSpPr>
          <p:cNvPr id="311" name="Google Shape;311;p21"/>
          <p:cNvSpPr/>
          <p:nvPr/>
        </p:nvSpPr>
        <p:spPr>
          <a:xfrm>
            <a:off x="17797355" y="2979039"/>
            <a:ext cx="2160000" cy="1373392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312" name="Google Shape;312;p21"/>
          <p:cNvSpPr/>
          <p:nvPr/>
        </p:nvSpPr>
        <p:spPr>
          <a:xfrm>
            <a:off x="13834585" y="2999710"/>
            <a:ext cx="2160000" cy="1352721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314" name="Google Shape;314;p21"/>
          <p:cNvSpPr txBox="1">
            <a:spLocks noGrp="1"/>
          </p:cNvSpPr>
          <p:nvPr>
            <p:ph type="title"/>
          </p:nvPr>
        </p:nvSpPr>
        <p:spPr>
          <a:xfrm>
            <a:off x="13812587" y="3302453"/>
            <a:ext cx="2203996" cy="805521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-US" sz="4000" b="1" i="1" dirty="0">
                <a:latin typeface="Montserrat Medium"/>
              </a:rPr>
              <a:t>1,407</a:t>
            </a:r>
            <a:endParaRPr sz="4000" b="1" i="1" dirty="0">
              <a:latin typeface="Montserrat Medium"/>
            </a:endParaRPr>
          </a:p>
        </p:txBody>
      </p:sp>
      <p:sp>
        <p:nvSpPr>
          <p:cNvPr id="315" name="Google Shape;315;p21"/>
          <p:cNvSpPr txBox="1">
            <a:spLocks noGrp="1"/>
          </p:cNvSpPr>
          <p:nvPr>
            <p:ph type="title"/>
          </p:nvPr>
        </p:nvSpPr>
        <p:spPr>
          <a:xfrm>
            <a:off x="17819353" y="3274788"/>
            <a:ext cx="2169508" cy="91276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000" b="1" i="1" dirty="0">
                <a:latin typeface="Montserrat Medium"/>
              </a:rPr>
              <a:t>2,270</a:t>
            </a:r>
            <a:endParaRPr sz="4000" b="1" i="1" dirty="0">
              <a:latin typeface="Montserrat Medium"/>
            </a:endParaRPr>
          </a:p>
        </p:txBody>
      </p:sp>
      <p:sp>
        <p:nvSpPr>
          <p:cNvPr id="317" name="Google Shape;317;p21"/>
          <p:cNvSpPr txBox="1">
            <a:spLocks noGrp="1"/>
          </p:cNvSpPr>
          <p:nvPr>
            <p:ph type="title"/>
          </p:nvPr>
        </p:nvSpPr>
        <p:spPr>
          <a:xfrm>
            <a:off x="13856583" y="4699579"/>
            <a:ext cx="2204000" cy="1113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000" b="1" i="1" dirty="0">
                <a:latin typeface="Montserrat Medium"/>
              </a:rPr>
              <a:t>1,298</a:t>
            </a:r>
            <a:endParaRPr sz="4000" b="1" i="1" dirty="0">
              <a:latin typeface="Montserrat Medium"/>
            </a:endParaRPr>
          </a:p>
        </p:txBody>
      </p:sp>
      <p:sp>
        <p:nvSpPr>
          <p:cNvPr id="318" name="Google Shape;318;p21"/>
          <p:cNvSpPr txBox="1">
            <a:spLocks noGrp="1"/>
          </p:cNvSpPr>
          <p:nvPr>
            <p:ph type="title"/>
          </p:nvPr>
        </p:nvSpPr>
        <p:spPr>
          <a:xfrm>
            <a:off x="17671118" y="4659735"/>
            <a:ext cx="2288792" cy="1113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000" b="1" i="1" dirty="0">
                <a:latin typeface="Montserrat Medium"/>
              </a:rPr>
              <a:t>2,208</a:t>
            </a:r>
            <a:endParaRPr sz="4000" b="1" i="1" dirty="0">
              <a:latin typeface="Montserrat Medium"/>
            </a:endParaRPr>
          </a:p>
        </p:txBody>
      </p:sp>
      <p:sp>
        <p:nvSpPr>
          <p:cNvPr id="323" name="Google Shape;323;p21"/>
          <p:cNvSpPr txBox="1">
            <a:spLocks noGrp="1"/>
          </p:cNvSpPr>
          <p:nvPr>
            <p:ph type="title"/>
          </p:nvPr>
        </p:nvSpPr>
        <p:spPr>
          <a:xfrm>
            <a:off x="13492775" y="1362310"/>
            <a:ext cx="2799624" cy="1113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ru-RU" sz="4000" dirty="0">
                <a:solidFill>
                  <a:srgbClr val="001359"/>
                </a:solidFill>
                <a:latin typeface="Montserrat Medium"/>
              </a:rPr>
              <a:t>Прогноз на 2 дня</a:t>
            </a:r>
            <a:br>
              <a:rPr lang="en-US" sz="4000" dirty="0">
                <a:solidFill>
                  <a:srgbClr val="001359"/>
                </a:solidFill>
                <a:latin typeface="Montserrat Medium"/>
              </a:rPr>
            </a:br>
            <a:r>
              <a:rPr lang="en-US" sz="4000" dirty="0">
                <a:solidFill>
                  <a:srgbClr val="001359"/>
                </a:solidFill>
                <a:latin typeface="Montserrat Medium"/>
              </a:rPr>
              <a:t>(%)</a:t>
            </a:r>
            <a:endParaRPr sz="4000" dirty="0">
              <a:solidFill>
                <a:srgbClr val="001359"/>
              </a:solidFill>
              <a:latin typeface="Montserrat Medium"/>
            </a:endParaRPr>
          </a:p>
        </p:txBody>
      </p:sp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17354792" y="1328730"/>
            <a:ext cx="2799624" cy="1277948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ru-RU" sz="4000" dirty="0">
                <a:solidFill>
                  <a:srgbClr val="001359"/>
                </a:solidFill>
                <a:latin typeface="Montserrat Medium"/>
              </a:rPr>
              <a:t>Прогноз на 3 дня</a:t>
            </a:r>
            <a:br>
              <a:rPr lang="en-US" sz="4000" dirty="0">
                <a:solidFill>
                  <a:srgbClr val="001359"/>
                </a:solidFill>
                <a:latin typeface="Montserrat Medium"/>
              </a:rPr>
            </a:br>
            <a:r>
              <a:rPr lang="en-US" sz="4000" dirty="0">
                <a:solidFill>
                  <a:srgbClr val="001359"/>
                </a:solidFill>
                <a:latin typeface="Montserrat Medium"/>
              </a:rPr>
              <a:t>(%)</a:t>
            </a:r>
            <a:endParaRPr sz="4000" dirty="0">
              <a:solidFill>
                <a:srgbClr val="001359"/>
              </a:solidFill>
              <a:latin typeface="Montserrat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EA8F2-DCEA-4126-8203-AF635ABEACF8}"/>
              </a:ext>
            </a:extLst>
          </p:cNvPr>
          <p:cNvSpPr txBox="1"/>
          <p:nvPr/>
        </p:nvSpPr>
        <p:spPr>
          <a:xfrm>
            <a:off x="6201368" y="3325776"/>
            <a:ext cx="4843008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rgbClr val="001359"/>
                </a:solidFill>
                <a:latin typeface="Montserrat Medium"/>
              </a:rPr>
              <a:t>XGBoost</a:t>
            </a:r>
            <a:endParaRPr kumimoji="0" lang="ru-RU" sz="4400" b="0" i="0" u="none" strike="noStrike" cap="none" spc="0" normalizeH="0" baseline="0" dirty="0">
              <a:ln>
                <a:noFill/>
              </a:ln>
              <a:solidFill>
                <a:srgbClr val="001359"/>
              </a:solidFill>
              <a:effectLst/>
              <a:uFillTx/>
              <a:latin typeface="Montserrat Medium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ED435C-E840-44BB-BC4A-1485916139C4}"/>
              </a:ext>
            </a:extLst>
          </p:cNvPr>
          <p:cNvSpPr/>
          <p:nvPr/>
        </p:nvSpPr>
        <p:spPr>
          <a:xfrm>
            <a:off x="6736826" y="6112635"/>
            <a:ext cx="430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001359"/>
                </a:solidFill>
                <a:latin typeface="Montserrat Medium"/>
              </a:rPr>
              <a:t>Stacking</a:t>
            </a:r>
            <a:endParaRPr lang="ru-RU" sz="5400" dirty="0">
              <a:solidFill>
                <a:srgbClr val="001359"/>
              </a:solidFill>
              <a:latin typeface="Montserrat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2A3DAED-C5CF-4050-BA3D-60B6B9EA7442}"/>
                  </a:ext>
                </a:extLst>
              </p:cNvPr>
              <p:cNvSpPr/>
              <p:nvPr/>
            </p:nvSpPr>
            <p:spPr>
              <a:xfrm>
                <a:off x="-16940" y="2663811"/>
                <a:ext cx="5649832" cy="2055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>
                          <a:latin typeface="Cambria Math" panose="02040503050406030204" pitchFamily="18" charset="0"/>
                        </a:rPr>
                        <m:t>100%×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2A3DAED-C5CF-4050-BA3D-60B6B9EA7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40" y="2663811"/>
                <a:ext cx="5649832" cy="2055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Google Shape;304;p21">
            <a:extLst>
              <a:ext uri="{FF2B5EF4-FFF2-40B4-BE49-F238E27FC236}">
                <a16:creationId xmlns:a16="http://schemas.microsoft.com/office/drawing/2014/main" id="{BCAAE617-C3A2-4CC9-95C5-E9CF8382A221}"/>
              </a:ext>
            </a:extLst>
          </p:cNvPr>
          <p:cNvSpPr/>
          <p:nvPr/>
        </p:nvSpPr>
        <p:spPr>
          <a:xfrm>
            <a:off x="5905402" y="6009309"/>
            <a:ext cx="5686067" cy="1326672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 dirty="0"/>
          </a:p>
        </p:txBody>
      </p:sp>
      <p:sp>
        <p:nvSpPr>
          <p:cNvPr id="55" name="Прямоугольник 2">
            <a:extLst>
              <a:ext uri="{FF2B5EF4-FFF2-40B4-BE49-F238E27FC236}">
                <a16:creationId xmlns:a16="http://schemas.microsoft.com/office/drawing/2014/main" id="{044D0ABB-965E-478D-AA39-BFE16F8F0AA2}"/>
              </a:ext>
            </a:extLst>
          </p:cNvPr>
          <p:cNvSpPr/>
          <p:nvPr/>
        </p:nvSpPr>
        <p:spPr>
          <a:xfrm>
            <a:off x="6736827" y="4825077"/>
            <a:ext cx="43075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1359"/>
                </a:solidFill>
                <a:latin typeface="Montserrat Medium"/>
              </a:rPr>
              <a:t>LightGBM</a:t>
            </a:r>
            <a:endParaRPr lang="ru-RU" sz="4400" dirty="0">
              <a:solidFill>
                <a:srgbClr val="001359"/>
              </a:solidFill>
              <a:latin typeface="Montserrat Medium"/>
            </a:endParaRPr>
          </a:p>
        </p:txBody>
      </p:sp>
      <p:sp>
        <p:nvSpPr>
          <p:cNvPr id="56" name="Google Shape;304;p21">
            <a:extLst>
              <a:ext uri="{FF2B5EF4-FFF2-40B4-BE49-F238E27FC236}">
                <a16:creationId xmlns:a16="http://schemas.microsoft.com/office/drawing/2014/main" id="{A7BE7071-C684-464D-8C0D-2A623491B1C4}"/>
              </a:ext>
            </a:extLst>
          </p:cNvPr>
          <p:cNvSpPr/>
          <p:nvPr/>
        </p:nvSpPr>
        <p:spPr>
          <a:xfrm>
            <a:off x="5905401" y="7499648"/>
            <a:ext cx="5686067" cy="1326672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 dirty="0"/>
          </a:p>
        </p:txBody>
      </p:sp>
      <p:sp>
        <p:nvSpPr>
          <p:cNvPr id="57" name="Прямоугольник 2">
            <a:extLst>
              <a:ext uri="{FF2B5EF4-FFF2-40B4-BE49-F238E27FC236}">
                <a16:creationId xmlns:a16="http://schemas.microsoft.com/office/drawing/2014/main" id="{6D0F2D0F-9FB9-4498-BE8E-FDAEBB291A54}"/>
              </a:ext>
            </a:extLst>
          </p:cNvPr>
          <p:cNvSpPr/>
          <p:nvPr/>
        </p:nvSpPr>
        <p:spPr>
          <a:xfrm>
            <a:off x="5909845" y="7627788"/>
            <a:ext cx="56416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1359"/>
                </a:solidFill>
                <a:latin typeface="Montserrat Medium"/>
              </a:rPr>
              <a:t>Linear Regression</a:t>
            </a:r>
            <a:endParaRPr lang="ru-RU" sz="4400" dirty="0">
              <a:solidFill>
                <a:srgbClr val="001359"/>
              </a:solidFill>
              <a:latin typeface="Montserrat Medium"/>
            </a:endParaRPr>
          </a:p>
        </p:txBody>
      </p:sp>
      <p:sp>
        <p:nvSpPr>
          <p:cNvPr id="58" name="Google Shape;304;p21">
            <a:extLst>
              <a:ext uri="{FF2B5EF4-FFF2-40B4-BE49-F238E27FC236}">
                <a16:creationId xmlns:a16="http://schemas.microsoft.com/office/drawing/2014/main" id="{3010B477-975C-49AE-9D00-1010527C7522}"/>
              </a:ext>
            </a:extLst>
          </p:cNvPr>
          <p:cNvSpPr/>
          <p:nvPr/>
        </p:nvSpPr>
        <p:spPr>
          <a:xfrm>
            <a:off x="5909844" y="9049038"/>
            <a:ext cx="5686067" cy="1326672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 dirty="0"/>
          </a:p>
        </p:txBody>
      </p:sp>
      <p:sp>
        <p:nvSpPr>
          <p:cNvPr id="59" name="Прямоугольник 2">
            <a:extLst>
              <a:ext uri="{FF2B5EF4-FFF2-40B4-BE49-F238E27FC236}">
                <a16:creationId xmlns:a16="http://schemas.microsoft.com/office/drawing/2014/main" id="{25A5C5F2-FAD1-40A1-88AB-2F8FA70D09CC}"/>
              </a:ext>
            </a:extLst>
          </p:cNvPr>
          <p:cNvSpPr/>
          <p:nvPr/>
        </p:nvSpPr>
        <p:spPr>
          <a:xfrm>
            <a:off x="6533607" y="9279345"/>
            <a:ext cx="43075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1359"/>
                </a:solidFill>
                <a:latin typeface="Montserrat Medium"/>
              </a:rPr>
              <a:t>KNN</a:t>
            </a:r>
            <a:endParaRPr lang="ru-RU" sz="4400" dirty="0">
              <a:solidFill>
                <a:srgbClr val="001359"/>
              </a:solidFill>
              <a:latin typeface="Montserrat Medium"/>
            </a:endParaRPr>
          </a:p>
        </p:txBody>
      </p:sp>
      <p:sp>
        <p:nvSpPr>
          <p:cNvPr id="60" name="Google Shape;304;p21">
            <a:extLst>
              <a:ext uri="{FF2B5EF4-FFF2-40B4-BE49-F238E27FC236}">
                <a16:creationId xmlns:a16="http://schemas.microsoft.com/office/drawing/2014/main" id="{D22B23DF-1D16-41BB-95C0-01F01BC4E910}"/>
              </a:ext>
            </a:extLst>
          </p:cNvPr>
          <p:cNvSpPr/>
          <p:nvPr/>
        </p:nvSpPr>
        <p:spPr>
          <a:xfrm>
            <a:off x="5909845" y="10606017"/>
            <a:ext cx="5686067" cy="1326672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 dirty="0"/>
          </a:p>
        </p:txBody>
      </p:sp>
      <p:sp>
        <p:nvSpPr>
          <p:cNvPr id="61" name="Прямоугольник 2">
            <a:extLst>
              <a:ext uri="{FF2B5EF4-FFF2-40B4-BE49-F238E27FC236}">
                <a16:creationId xmlns:a16="http://schemas.microsoft.com/office/drawing/2014/main" id="{CF20FF1D-AC91-413E-B11B-CAE329A22919}"/>
              </a:ext>
            </a:extLst>
          </p:cNvPr>
          <p:cNvSpPr/>
          <p:nvPr/>
        </p:nvSpPr>
        <p:spPr>
          <a:xfrm>
            <a:off x="6533605" y="10827579"/>
            <a:ext cx="43075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1359"/>
                </a:solidFill>
                <a:latin typeface="Montserrat Medium"/>
              </a:rPr>
              <a:t>SVM</a:t>
            </a:r>
            <a:endParaRPr lang="ru-RU" sz="4400" dirty="0">
              <a:solidFill>
                <a:srgbClr val="001359"/>
              </a:solidFill>
              <a:latin typeface="Montserrat Medium"/>
            </a:endParaRPr>
          </a:p>
        </p:txBody>
      </p:sp>
      <p:sp>
        <p:nvSpPr>
          <p:cNvPr id="62" name="Google Shape;304;p21">
            <a:extLst>
              <a:ext uri="{FF2B5EF4-FFF2-40B4-BE49-F238E27FC236}">
                <a16:creationId xmlns:a16="http://schemas.microsoft.com/office/drawing/2014/main" id="{91FFC0E3-A93F-4B66-AC35-2A309F9D79B8}"/>
              </a:ext>
            </a:extLst>
          </p:cNvPr>
          <p:cNvSpPr/>
          <p:nvPr/>
        </p:nvSpPr>
        <p:spPr>
          <a:xfrm>
            <a:off x="5909845" y="12114153"/>
            <a:ext cx="5686067" cy="1326672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 dirty="0"/>
          </a:p>
        </p:txBody>
      </p:sp>
      <p:sp>
        <p:nvSpPr>
          <p:cNvPr id="63" name="Прямоугольник 2">
            <a:extLst>
              <a:ext uri="{FF2B5EF4-FFF2-40B4-BE49-F238E27FC236}">
                <a16:creationId xmlns:a16="http://schemas.microsoft.com/office/drawing/2014/main" id="{993515B3-B4BA-4112-A6E7-9CEEA2E9E024}"/>
              </a:ext>
            </a:extLst>
          </p:cNvPr>
          <p:cNvSpPr/>
          <p:nvPr/>
        </p:nvSpPr>
        <p:spPr>
          <a:xfrm>
            <a:off x="5704241" y="12252898"/>
            <a:ext cx="5966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1359"/>
                </a:solidFill>
                <a:latin typeface="Montserrat Medium"/>
              </a:rPr>
              <a:t>Random forest</a:t>
            </a:r>
            <a:endParaRPr lang="ru-RU" sz="4400" dirty="0">
              <a:solidFill>
                <a:srgbClr val="001359"/>
              </a:solidFill>
              <a:latin typeface="Montserrat Medium"/>
            </a:endParaRPr>
          </a:p>
        </p:txBody>
      </p:sp>
      <p:sp>
        <p:nvSpPr>
          <p:cNvPr id="73" name="Google Shape;299;p21">
            <a:extLst>
              <a:ext uri="{FF2B5EF4-FFF2-40B4-BE49-F238E27FC236}">
                <a16:creationId xmlns:a16="http://schemas.microsoft.com/office/drawing/2014/main" id="{AFB73AD3-0A1A-4745-B3B3-887E6B0E6510}"/>
              </a:ext>
            </a:extLst>
          </p:cNvPr>
          <p:cNvSpPr/>
          <p:nvPr/>
        </p:nvSpPr>
        <p:spPr>
          <a:xfrm>
            <a:off x="13856583" y="5912637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74" name="Google Shape;317;p21">
            <a:extLst>
              <a:ext uri="{FF2B5EF4-FFF2-40B4-BE49-F238E27FC236}">
                <a16:creationId xmlns:a16="http://schemas.microsoft.com/office/drawing/2014/main" id="{97E34616-3E6E-450B-BB59-81E34FC1AE92}"/>
              </a:ext>
            </a:extLst>
          </p:cNvPr>
          <p:cNvSpPr txBox="1">
            <a:spLocks/>
          </p:cNvSpPr>
          <p:nvPr/>
        </p:nvSpPr>
        <p:spPr>
          <a:xfrm>
            <a:off x="14072174" y="6078244"/>
            <a:ext cx="1769686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b="1" dirty="0">
                <a:latin typeface="Montserrat Medium"/>
              </a:rPr>
              <a:t>1,252</a:t>
            </a:r>
          </a:p>
        </p:txBody>
      </p:sp>
      <p:sp>
        <p:nvSpPr>
          <p:cNvPr id="76" name="Google Shape;298;p21">
            <a:extLst>
              <a:ext uri="{FF2B5EF4-FFF2-40B4-BE49-F238E27FC236}">
                <a16:creationId xmlns:a16="http://schemas.microsoft.com/office/drawing/2014/main" id="{A4F1F232-2ABF-49E7-99C9-796903869352}"/>
              </a:ext>
            </a:extLst>
          </p:cNvPr>
          <p:cNvSpPr/>
          <p:nvPr/>
        </p:nvSpPr>
        <p:spPr>
          <a:xfrm>
            <a:off x="17819353" y="5926231"/>
            <a:ext cx="2160000" cy="1286359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77" name="Google Shape;318;p21">
            <a:extLst>
              <a:ext uri="{FF2B5EF4-FFF2-40B4-BE49-F238E27FC236}">
                <a16:creationId xmlns:a16="http://schemas.microsoft.com/office/drawing/2014/main" id="{573815DF-7731-451C-9C04-5A19EBFDCCB3}"/>
              </a:ext>
            </a:extLst>
          </p:cNvPr>
          <p:cNvSpPr txBox="1">
            <a:spLocks/>
          </p:cNvSpPr>
          <p:nvPr/>
        </p:nvSpPr>
        <p:spPr>
          <a:xfrm>
            <a:off x="17661138" y="6072271"/>
            <a:ext cx="2288792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b="1" dirty="0">
                <a:latin typeface="Montserrat Medium"/>
              </a:rPr>
              <a:t>2,173</a:t>
            </a:r>
          </a:p>
        </p:txBody>
      </p:sp>
      <p:sp>
        <p:nvSpPr>
          <p:cNvPr id="80" name="Google Shape;299;p21">
            <a:extLst>
              <a:ext uri="{FF2B5EF4-FFF2-40B4-BE49-F238E27FC236}">
                <a16:creationId xmlns:a16="http://schemas.microsoft.com/office/drawing/2014/main" id="{107CCDFD-0AC9-451D-9DAA-DD99BE70223D}"/>
              </a:ext>
            </a:extLst>
          </p:cNvPr>
          <p:cNvSpPr/>
          <p:nvPr/>
        </p:nvSpPr>
        <p:spPr>
          <a:xfrm>
            <a:off x="13836263" y="7466266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81" name="Google Shape;299;p21">
            <a:extLst>
              <a:ext uri="{FF2B5EF4-FFF2-40B4-BE49-F238E27FC236}">
                <a16:creationId xmlns:a16="http://schemas.microsoft.com/office/drawing/2014/main" id="{5069B935-6A8E-4AF1-94A1-B41C2734D1FF}"/>
              </a:ext>
            </a:extLst>
          </p:cNvPr>
          <p:cNvSpPr/>
          <p:nvPr/>
        </p:nvSpPr>
        <p:spPr>
          <a:xfrm>
            <a:off x="13812587" y="10581289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82" name="Google Shape;299;p21">
            <a:extLst>
              <a:ext uri="{FF2B5EF4-FFF2-40B4-BE49-F238E27FC236}">
                <a16:creationId xmlns:a16="http://schemas.microsoft.com/office/drawing/2014/main" id="{758FF9E8-0A73-4BD7-AA53-0FF8DA01687A}"/>
              </a:ext>
            </a:extLst>
          </p:cNvPr>
          <p:cNvSpPr/>
          <p:nvPr/>
        </p:nvSpPr>
        <p:spPr>
          <a:xfrm>
            <a:off x="13834585" y="9027660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85" name="Google Shape;299;p21">
            <a:extLst>
              <a:ext uri="{FF2B5EF4-FFF2-40B4-BE49-F238E27FC236}">
                <a16:creationId xmlns:a16="http://schemas.microsoft.com/office/drawing/2014/main" id="{17F45C7F-23F2-4D9F-A0DC-4E1FCF1C2E56}"/>
              </a:ext>
            </a:extLst>
          </p:cNvPr>
          <p:cNvSpPr/>
          <p:nvPr/>
        </p:nvSpPr>
        <p:spPr>
          <a:xfrm>
            <a:off x="13812587" y="12052977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86" name="Google Shape;299;p21">
            <a:extLst>
              <a:ext uri="{FF2B5EF4-FFF2-40B4-BE49-F238E27FC236}">
                <a16:creationId xmlns:a16="http://schemas.microsoft.com/office/drawing/2014/main" id="{CCA57F4F-967F-4418-9844-C2F6454084AB}"/>
              </a:ext>
            </a:extLst>
          </p:cNvPr>
          <p:cNvSpPr/>
          <p:nvPr/>
        </p:nvSpPr>
        <p:spPr>
          <a:xfrm>
            <a:off x="17819353" y="7405119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87" name="Google Shape;299;p21">
            <a:extLst>
              <a:ext uri="{FF2B5EF4-FFF2-40B4-BE49-F238E27FC236}">
                <a16:creationId xmlns:a16="http://schemas.microsoft.com/office/drawing/2014/main" id="{95D66EE2-2E6A-45CF-8BB0-B7F182987175}"/>
              </a:ext>
            </a:extLst>
          </p:cNvPr>
          <p:cNvSpPr/>
          <p:nvPr/>
        </p:nvSpPr>
        <p:spPr>
          <a:xfrm>
            <a:off x="17795677" y="10520142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88" name="Google Shape;299;p21">
            <a:extLst>
              <a:ext uri="{FF2B5EF4-FFF2-40B4-BE49-F238E27FC236}">
                <a16:creationId xmlns:a16="http://schemas.microsoft.com/office/drawing/2014/main" id="{D8DE6B28-41DC-4428-BD3D-62046C3E9A4C}"/>
              </a:ext>
            </a:extLst>
          </p:cNvPr>
          <p:cNvSpPr/>
          <p:nvPr/>
        </p:nvSpPr>
        <p:spPr>
          <a:xfrm>
            <a:off x="17817675" y="8966513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89" name="Google Shape;299;p21">
            <a:extLst>
              <a:ext uri="{FF2B5EF4-FFF2-40B4-BE49-F238E27FC236}">
                <a16:creationId xmlns:a16="http://schemas.microsoft.com/office/drawing/2014/main" id="{FDCABF47-4286-49C4-966C-A44F85475BDB}"/>
              </a:ext>
            </a:extLst>
          </p:cNvPr>
          <p:cNvSpPr/>
          <p:nvPr/>
        </p:nvSpPr>
        <p:spPr>
          <a:xfrm>
            <a:off x="17795677" y="11991830"/>
            <a:ext cx="2160000" cy="132332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414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9600"/>
          </a:p>
        </p:txBody>
      </p:sp>
      <p:sp>
        <p:nvSpPr>
          <p:cNvPr id="90" name="Google Shape;317;p21">
            <a:extLst>
              <a:ext uri="{FF2B5EF4-FFF2-40B4-BE49-F238E27FC236}">
                <a16:creationId xmlns:a16="http://schemas.microsoft.com/office/drawing/2014/main" id="{43DF623A-B1DA-46CB-B308-0F028B96A422}"/>
              </a:ext>
            </a:extLst>
          </p:cNvPr>
          <p:cNvSpPr txBox="1">
            <a:spLocks/>
          </p:cNvSpPr>
          <p:nvPr/>
        </p:nvSpPr>
        <p:spPr>
          <a:xfrm>
            <a:off x="14067842" y="7577192"/>
            <a:ext cx="1920845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dirty="0">
                <a:latin typeface="Montserrat Medium"/>
              </a:rPr>
              <a:t>3,052</a:t>
            </a:r>
          </a:p>
        </p:txBody>
      </p:sp>
      <p:sp>
        <p:nvSpPr>
          <p:cNvPr id="91" name="Google Shape;317;p21">
            <a:extLst>
              <a:ext uri="{FF2B5EF4-FFF2-40B4-BE49-F238E27FC236}">
                <a16:creationId xmlns:a16="http://schemas.microsoft.com/office/drawing/2014/main" id="{23B20685-9E55-42FB-B3AE-38815013A145}"/>
              </a:ext>
            </a:extLst>
          </p:cNvPr>
          <p:cNvSpPr txBox="1">
            <a:spLocks/>
          </p:cNvSpPr>
          <p:nvPr/>
        </p:nvSpPr>
        <p:spPr>
          <a:xfrm>
            <a:off x="14089839" y="9132522"/>
            <a:ext cx="1920847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dirty="0">
                <a:latin typeface="Montserrat Medium"/>
              </a:rPr>
              <a:t>2,504</a:t>
            </a:r>
          </a:p>
        </p:txBody>
      </p:sp>
      <p:sp>
        <p:nvSpPr>
          <p:cNvPr id="92" name="Google Shape;317;p21">
            <a:extLst>
              <a:ext uri="{FF2B5EF4-FFF2-40B4-BE49-F238E27FC236}">
                <a16:creationId xmlns:a16="http://schemas.microsoft.com/office/drawing/2014/main" id="{06480555-FFC0-4A46-A4DF-4D23B97C9B0D}"/>
              </a:ext>
            </a:extLst>
          </p:cNvPr>
          <p:cNvSpPr txBox="1">
            <a:spLocks/>
          </p:cNvSpPr>
          <p:nvPr/>
        </p:nvSpPr>
        <p:spPr>
          <a:xfrm>
            <a:off x="14070790" y="10712553"/>
            <a:ext cx="1769686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dirty="0">
                <a:latin typeface="Montserrat Medium"/>
              </a:rPr>
              <a:t>3,210</a:t>
            </a:r>
          </a:p>
        </p:txBody>
      </p:sp>
      <p:sp>
        <p:nvSpPr>
          <p:cNvPr id="93" name="Google Shape;317;p21">
            <a:extLst>
              <a:ext uri="{FF2B5EF4-FFF2-40B4-BE49-F238E27FC236}">
                <a16:creationId xmlns:a16="http://schemas.microsoft.com/office/drawing/2014/main" id="{CC9F4349-D2DF-4EA4-94AA-608544B5577C}"/>
              </a:ext>
            </a:extLst>
          </p:cNvPr>
          <p:cNvSpPr txBox="1">
            <a:spLocks/>
          </p:cNvSpPr>
          <p:nvPr/>
        </p:nvSpPr>
        <p:spPr>
          <a:xfrm>
            <a:off x="14007744" y="12171121"/>
            <a:ext cx="1964842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dirty="0">
                <a:latin typeface="Montserrat Medium"/>
              </a:rPr>
              <a:t>2,339</a:t>
            </a:r>
          </a:p>
        </p:txBody>
      </p:sp>
      <p:sp>
        <p:nvSpPr>
          <p:cNvPr id="94" name="Google Shape;318;p21">
            <a:extLst>
              <a:ext uri="{FF2B5EF4-FFF2-40B4-BE49-F238E27FC236}">
                <a16:creationId xmlns:a16="http://schemas.microsoft.com/office/drawing/2014/main" id="{87EA2A52-A381-4FDC-9B2E-5A4FADA4C172}"/>
              </a:ext>
            </a:extLst>
          </p:cNvPr>
          <p:cNvSpPr txBox="1">
            <a:spLocks/>
          </p:cNvSpPr>
          <p:nvPr/>
        </p:nvSpPr>
        <p:spPr>
          <a:xfrm>
            <a:off x="17819353" y="7592546"/>
            <a:ext cx="2288792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dirty="0">
                <a:latin typeface="Montserrat Medium"/>
              </a:rPr>
              <a:t>4,884</a:t>
            </a:r>
          </a:p>
        </p:txBody>
      </p:sp>
      <p:sp>
        <p:nvSpPr>
          <p:cNvPr id="95" name="Google Shape;318;p21">
            <a:extLst>
              <a:ext uri="{FF2B5EF4-FFF2-40B4-BE49-F238E27FC236}">
                <a16:creationId xmlns:a16="http://schemas.microsoft.com/office/drawing/2014/main" id="{E2BF6C3D-D178-42EC-9EB2-E8698BA05865}"/>
              </a:ext>
            </a:extLst>
          </p:cNvPr>
          <p:cNvSpPr txBox="1">
            <a:spLocks/>
          </p:cNvSpPr>
          <p:nvPr/>
        </p:nvSpPr>
        <p:spPr>
          <a:xfrm>
            <a:off x="17797355" y="9177468"/>
            <a:ext cx="2288792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dirty="0">
                <a:latin typeface="Montserrat Medium"/>
              </a:rPr>
              <a:t>4,052</a:t>
            </a:r>
          </a:p>
        </p:txBody>
      </p:sp>
      <p:sp>
        <p:nvSpPr>
          <p:cNvPr id="96" name="Google Shape;318;p21">
            <a:extLst>
              <a:ext uri="{FF2B5EF4-FFF2-40B4-BE49-F238E27FC236}">
                <a16:creationId xmlns:a16="http://schemas.microsoft.com/office/drawing/2014/main" id="{DEF766B8-CEE5-4B1E-A248-C1AE9DF22D94}"/>
              </a:ext>
            </a:extLst>
          </p:cNvPr>
          <p:cNvSpPr txBox="1">
            <a:spLocks/>
          </p:cNvSpPr>
          <p:nvPr/>
        </p:nvSpPr>
        <p:spPr>
          <a:xfrm>
            <a:off x="17732959" y="10720041"/>
            <a:ext cx="2288792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dirty="0">
                <a:latin typeface="Montserrat Medium"/>
              </a:rPr>
              <a:t>5,109</a:t>
            </a:r>
          </a:p>
        </p:txBody>
      </p:sp>
      <p:sp>
        <p:nvSpPr>
          <p:cNvPr id="97" name="Google Shape;318;p21">
            <a:extLst>
              <a:ext uri="{FF2B5EF4-FFF2-40B4-BE49-F238E27FC236}">
                <a16:creationId xmlns:a16="http://schemas.microsoft.com/office/drawing/2014/main" id="{3CDAA728-5F7C-440D-8EC2-2579AA6726D1}"/>
              </a:ext>
            </a:extLst>
          </p:cNvPr>
          <p:cNvSpPr txBox="1">
            <a:spLocks/>
          </p:cNvSpPr>
          <p:nvPr/>
        </p:nvSpPr>
        <p:spPr>
          <a:xfrm>
            <a:off x="17753279" y="12220689"/>
            <a:ext cx="2288792" cy="111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chemeClr val="dk1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lvl="1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2800"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" sz="4000" dirty="0">
                <a:latin typeface="Montserrat Medium"/>
              </a:rPr>
              <a:t>3,327</a:t>
            </a:r>
          </a:p>
        </p:txBody>
      </p:sp>
      <p:sp>
        <p:nvSpPr>
          <p:cNvPr id="98" name="Shape">
            <a:extLst>
              <a:ext uri="{FF2B5EF4-FFF2-40B4-BE49-F238E27FC236}">
                <a16:creationId xmlns:a16="http://schemas.microsoft.com/office/drawing/2014/main" id="{FC2E4F27-AF37-41E2-AF2C-BBC18E8A07EB}"/>
              </a:ext>
            </a:extLst>
          </p:cNvPr>
          <p:cNvSpPr/>
          <p:nvPr/>
        </p:nvSpPr>
        <p:spPr>
          <a:xfrm>
            <a:off x="20154416" y="159142"/>
            <a:ext cx="8486194" cy="432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ircle"/>
          <p:cNvSpPr/>
          <p:nvPr/>
        </p:nvSpPr>
        <p:spPr>
          <a:xfrm>
            <a:off x="16318608" y="6413254"/>
            <a:ext cx="11472070" cy="1147207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Circle"/>
          <p:cNvSpPr/>
          <p:nvPr/>
        </p:nvSpPr>
        <p:spPr>
          <a:xfrm>
            <a:off x="-2522389" y="-2115989"/>
            <a:ext cx="6873578" cy="6873578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03" name="Group"/>
          <p:cNvGrpSpPr/>
          <p:nvPr/>
        </p:nvGrpSpPr>
        <p:grpSpPr>
          <a:xfrm>
            <a:off x="22225000" y="-2394435"/>
            <a:ext cx="7448452" cy="7448452"/>
            <a:chOff x="0" y="0"/>
            <a:chExt cx="7448450" cy="7448450"/>
          </a:xfrm>
        </p:grpSpPr>
        <p:sp>
          <p:nvSpPr>
            <p:cNvPr id="96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" name="Group"/>
          <p:cNvGrpSpPr/>
          <p:nvPr/>
        </p:nvGrpSpPr>
        <p:grpSpPr>
          <a:xfrm>
            <a:off x="4022774" y="11007751"/>
            <a:ext cx="7228863" cy="7423076"/>
            <a:chOff x="0" y="0"/>
            <a:chExt cx="7448450" cy="7448450"/>
          </a:xfrm>
        </p:grpSpPr>
        <p:sp>
          <p:nvSpPr>
            <p:cNvPr id="104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05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" name="Shape"/>
          <p:cNvSpPr/>
          <p:nvPr/>
        </p:nvSpPr>
        <p:spPr>
          <a:xfrm>
            <a:off x="15443869" y="10962321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1738903" y="692190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5" name="Elegant">
            <a:extLst>
              <a:ext uri="{FF2B5EF4-FFF2-40B4-BE49-F238E27FC236}">
                <a16:creationId xmlns:a16="http://schemas.microsoft.com/office/drawing/2014/main" id="{B145EB3E-0A56-417C-882D-86D3C513E51D}"/>
              </a:ext>
            </a:extLst>
          </p:cNvPr>
          <p:cNvSpPr txBox="1"/>
          <p:nvPr/>
        </p:nvSpPr>
        <p:spPr>
          <a:xfrm>
            <a:off x="1" y="5018973"/>
            <a:ext cx="219130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5800" b="0">
                <a:solidFill>
                  <a:srgbClr val="835E42"/>
                </a:solidFill>
                <a:latin typeface="Goudy Bookletter 1911"/>
                <a:ea typeface="Goudy Bookletter 1911"/>
                <a:cs typeface="Goudy Bookletter 1911"/>
                <a:sym typeface="Goudy Bookletter 1911"/>
              </a:defRPr>
            </a:lvl1pPr>
          </a:lstStyle>
          <a:p>
            <a:endParaRPr sz="10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D14A1-49C9-465F-AA3B-EA497DDA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72" y="4639383"/>
            <a:ext cx="14268308" cy="68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ircle"/>
          <p:cNvSpPr/>
          <p:nvPr/>
        </p:nvSpPr>
        <p:spPr>
          <a:xfrm>
            <a:off x="16318608" y="6413254"/>
            <a:ext cx="11472070" cy="1147207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Circle"/>
          <p:cNvSpPr/>
          <p:nvPr/>
        </p:nvSpPr>
        <p:spPr>
          <a:xfrm>
            <a:off x="-2522389" y="-2115989"/>
            <a:ext cx="6873578" cy="6873578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03" name="Group"/>
          <p:cNvGrpSpPr/>
          <p:nvPr/>
        </p:nvGrpSpPr>
        <p:grpSpPr>
          <a:xfrm>
            <a:off x="22225000" y="-2394435"/>
            <a:ext cx="7448452" cy="7448452"/>
            <a:chOff x="0" y="0"/>
            <a:chExt cx="7448450" cy="7448450"/>
          </a:xfrm>
        </p:grpSpPr>
        <p:sp>
          <p:nvSpPr>
            <p:cNvPr id="96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" name="Group"/>
          <p:cNvGrpSpPr/>
          <p:nvPr/>
        </p:nvGrpSpPr>
        <p:grpSpPr>
          <a:xfrm>
            <a:off x="4022774" y="11007751"/>
            <a:ext cx="7228863" cy="7423076"/>
            <a:chOff x="0" y="0"/>
            <a:chExt cx="7448450" cy="7448450"/>
          </a:xfrm>
        </p:grpSpPr>
        <p:sp>
          <p:nvSpPr>
            <p:cNvPr id="104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05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" name="Shape"/>
          <p:cNvSpPr/>
          <p:nvPr/>
        </p:nvSpPr>
        <p:spPr>
          <a:xfrm>
            <a:off x="15443869" y="10962321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1738903" y="692190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5" name="Elegant">
            <a:extLst>
              <a:ext uri="{FF2B5EF4-FFF2-40B4-BE49-F238E27FC236}">
                <a16:creationId xmlns:a16="http://schemas.microsoft.com/office/drawing/2014/main" id="{B145EB3E-0A56-417C-882D-86D3C513E51D}"/>
              </a:ext>
            </a:extLst>
          </p:cNvPr>
          <p:cNvSpPr txBox="1"/>
          <p:nvPr/>
        </p:nvSpPr>
        <p:spPr>
          <a:xfrm>
            <a:off x="1" y="5018973"/>
            <a:ext cx="219130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5800" b="0">
                <a:solidFill>
                  <a:srgbClr val="835E42"/>
                </a:solidFill>
                <a:latin typeface="Goudy Bookletter 1911"/>
                <a:ea typeface="Goudy Bookletter 1911"/>
                <a:cs typeface="Goudy Bookletter 1911"/>
                <a:sym typeface="Goudy Bookletter 1911"/>
              </a:defRPr>
            </a:lvl1pPr>
          </a:lstStyle>
          <a:p>
            <a:endParaRPr sz="10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4F0E6-8E37-4EFA-8906-3E987F95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9" y="5419545"/>
            <a:ext cx="15911512" cy="52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ircle"/>
          <p:cNvSpPr/>
          <p:nvPr/>
        </p:nvSpPr>
        <p:spPr>
          <a:xfrm>
            <a:off x="16318608" y="6413254"/>
            <a:ext cx="11472070" cy="1147207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Circle"/>
          <p:cNvSpPr/>
          <p:nvPr/>
        </p:nvSpPr>
        <p:spPr>
          <a:xfrm>
            <a:off x="-2522389" y="-2115989"/>
            <a:ext cx="6873578" cy="6873578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03" name="Group"/>
          <p:cNvGrpSpPr/>
          <p:nvPr/>
        </p:nvGrpSpPr>
        <p:grpSpPr>
          <a:xfrm>
            <a:off x="22225000" y="-2394435"/>
            <a:ext cx="7448452" cy="7448452"/>
            <a:chOff x="0" y="0"/>
            <a:chExt cx="7448450" cy="7448450"/>
          </a:xfrm>
        </p:grpSpPr>
        <p:sp>
          <p:nvSpPr>
            <p:cNvPr id="96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" name="Group"/>
          <p:cNvGrpSpPr/>
          <p:nvPr/>
        </p:nvGrpSpPr>
        <p:grpSpPr>
          <a:xfrm>
            <a:off x="4022774" y="11007751"/>
            <a:ext cx="7228863" cy="7423076"/>
            <a:chOff x="0" y="0"/>
            <a:chExt cx="7448450" cy="7448450"/>
          </a:xfrm>
        </p:grpSpPr>
        <p:sp>
          <p:nvSpPr>
            <p:cNvPr id="104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05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" name="Shape"/>
          <p:cNvSpPr/>
          <p:nvPr/>
        </p:nvSpPr>
        <p:spPr>
          <a:xfrm>
            <a:off x="15443869" y="10962321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1738903" y="692190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5" name="Elegant">
            <a:extLst>
              <a:ext uri="{FF2B5EF4-FFF2-40B4-BE49-F238E27FC236}">
                <a16:creationId xmlns:a16="http://schemas.microsoft.com/office/drawing/2014/main" id="{B145EB3E-0A56-417C-882D-86D3C513E51D}"/>
              </a:ext>
            </a:extLst>
          </p:cNvPr>
          <p:cNvSpPr txBox="1"/>
          <p:nvPr/>
        </p:nvSpPr>
        <p:spPr>
          <a:xfrm>
            <a:off x="1" y="5018973"/>
            <a:ext cx="219130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5800" b="0">
                <a:solidFill>
                  <a:srgbClr val="835E42"/>
                </a:solidFill>
                <a:latin typeface="Goudy Bookletter 1911"/>
                <a:ea typeface="Goudy Bookletter 1911"/>
                <a:cs typeface="Goudy Bookletter 1911"/>
                <a:sym typeface="Goudy Bookletter 1911"/>
              </a:defRPr>
            </a:lvl1pPr>
          </a:lstStyle>
          <a:p>
            <a:endParaRPr sz="10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B7220-4609-4E21-BBA8-C47ED1AF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476"/>
            <a:ext cx="24383999" cy="13717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49468F-6AA0-442D-BDB1-7B216C72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206" y="1771997"/>
            <a:ext cx="3706056" cy="21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2E6DC29B-8474-4F79-B67B-68F9EB89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550" y="1895298"/>
            <a:ext cx="3694691" cy="9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Google Shape;268;p25">
            <a:extLst>
              <a:ext uri="{FF2B5EF4-FFF2-40B4-BE49-F238E27FC236}">
                <a16:creationId xmlns:a16="http://schemas.microsoft.com/office/drawing/2014/main" id="{3E793160-24EE-44CA-BB18-BABDDEA6385F}"/>
              </a:ext>
            </a:extLst>
          </p:cNvPr>
          <p:cNvSpPr txBox="1">
            <a:spLocks/>
          </p:cNvSpPr>
          <p:nvPr/>
        </p:nvSpPr>
        <p:spPr>
          <a:xfrm>
            <a:off x="6194540" y="451526"/>
            <a:ext cx="13007859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5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Команда проекта – индустриальные партнеры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1DA653E-E987-431A-8DF0-5B8B6AD8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5715" y="1778621"/>
            <a:ext cx="3357236" cy="12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E6823B-F2A6-4F0F-93CC-155BB992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825" y="3542738"/>
            <a:ext cx="2782825" cy="37104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6A0F9F-BD87-4781-97BB-F6F0701A5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1703" y="4130026"/>
            <a:ext cx="3637298" cy="27279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0845640-28E9-49B0-9C67-8402D1333A4E}"/>
              </a:ext>
            </a:extLst>
          </p:cNvPr>
          <p:cNvSpPr txBox="1"/>
          <p:nvPr/>
        </p:nvSpPr>
        <p:spPr>
          <a:xfrm>
            <a:off x="1085851" y="7552086"/>
            <a:ext cx="9372600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                   Комаров И.А.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(Генеральный директор ООО «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FRISSON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»)</a:t>
            </a: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(маркетинг, тиражирование, продвижение продукта на рынке).</a:t>
            </a:r>
          </a:p>
          <a:p>
            <a:pPr>
              <a:spcBef>
                <a:spcPct val="0"/>
              </a:spcBef>
            </a:pPr>
            <a:endParaRPr lang="ru-RU" altLang="ru-RU" sz="27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sz="27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sz="27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E7E58B-CC39-4165-8573-C530D6E64EE8}"/>
              </a:ext>
            </a:extLst>
          </p:cNvPr>
          <p:cNvSpPr txBox="1"/>
          <p:nvPr/>
        </p:nvSpPr>
        <p:spPr>
          <a:xfrm>
            <a:off x="15044776" y="6990444"/>
            <a:ext cx="781522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ru-RU" altLang="ru-RU" sz="2700" dirty="0">
                <a:solidFill>
                  <a:srgbClr val="002060"/>
                </a:solidFill>
                <a:latin typeface="Arial" panose="020B0604020202020204" pitchFamily="34" charset="0"/>
              </a:rPr>
              <a:t>               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Хузмиев И.М.</a:t>
            </a: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(к.т.н., заместитель начальника Департамента корпоративных и технологических АСУ ПАО «Россети Северный Кавказ» г.Пятигорск) (анализ данных, технический консультант проекта)</a:t>
            </a:r>
          </a:p>
        </p:txBody>
      </p:sp>
      <p:grpSp>
        <p:nvGrpSpPr>
          <p:cNvPr id="32" name="Group">
            <a:extLst>
              <a:ext uri="{FF2B5EF4-FFF2-40B4-BE49-F238E27FC236}">
                <a16:creationId xmlns:a16="http://schemas.microsoft.com/office/drawing/2014/main" id="{63AAF34F-F221-48EB-8FF4-252663890E98}"/>
              </a:ext>
            </a:extLst>
          </p:cNvPr>
          <p:cNvGrpSpPr/>
          <p:nvPr/>
        </p:nvGrpSpPr>
        <p:grpSpPr>
          <a:xfrm>
            <a:off x="-1992921" y="10512625"/>
            <a:ext cx="5543215" cy="5254261"/>
            <a:chOff x="0" y="0"/>
            <a:chExt cx="9448105" cy="9448105"/>
          </a:xfrm>
        </p:grpSpPr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791D2D7F-6072-4CE4-B718-E55A924D9ED3}"/>
                </a:ext>
              </a:extLst>
            </p:cNvPr>
            <p:cNvSpPr/>
            <p:nvPr/>
          </p:nvSpPr>
          <p:spPr>
            <a:xfrm>
              <a:off x="0" y="0"/>
              <a:ext cx="9448106" cy="94481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24EB8CFD-CDEA-4744-92AB-6FF20CCC8063}"/>
                </a:ext>
              </a:extLst>
            </p:cNvPr>
            <p:cNvSpPr/>
            <p:nvPr/>
          </p:nvSpPr>
          <p:spPr>
            <a:xfrm>
              <a:off x="525950" y="525950"/>
              <a:ext cx="8396206" cy="83962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B48D9D07-C87B-44C4-84A7-BEC9D1DE27DF}"/>
                </a:ext>
              </a:extLst>
            </p:cNvPr>
            <p:cNvSpPr/>
            <p:nvPr/>
          </p:nvSpPr>
          <p:spPr>
            <a:xfrm>
              <a:off x="1128610" y="1128610"/>
              <a:ext cx="7190886" cy="719088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80548830-D2C6-4112-AD00-67A5C7F7F939}"/>
                </a:ext>
              </a:extLst>
            </p:cNvPr>
            <p:cNvSpPr/>
            <p:nvPr/>
          </p:nvSpPr>
          <p:spPr>
            <a:xfrm>
              <a:off x="1750903" y="1750903"/>
              <a:ext cx="5946300" cy="5946300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7" name="Circle">
              <a:extLst>
                <a:ext uri="{FF2B5EF4-FFF2-40B4-BE49-F238E27FC236}">
                  <a16:creationId xmlns:a16="http://schemas.microsoft.com/office/drawing/2014/main" id="{66ED7F49-A349-4A92-842B-96DFB47B68C9}"/>
                </a:ext>
              </a:extLst>
            </p:cNvPr>
            <p:cNvSpPr/>
            <p:nvPr/>
          </p:nvSpPr>
          <p:spPr>
            <a:xfrm>
              <a:off x="2388235" y="2388235"/>
              <a:ext cx="4671635" cy="467163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6C26ACF0-1ADA-4A78-8DAA-6F1DD2A8BCAE}"/>
                </a:ext>
              </a:extLst>
            </p:cNvPr>
            <p:cNvSpPr/>
            <p:nvPr/>
          </p:nvSpPr>
          <p:spPr>
            <a:xfrm>
              <a:off x="3035385" y="3035385"/>
              <a:ext cx="3377336" cy="33773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17E583C6-6B4B-4702-943C-D5C3CDA3A628}"/>
                </a:ext>
              </a:extLst>
            </p:cNvPr>
            <p:cNvSpPr/>
            <p:nvPr/>
          </p:nvSpPr>
          <p:spPr>
            <a:xfrm>
              <a:off x="3641065" y="3641065"/>
              <a:ext cx="2165976" cy="216597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0" name="Shape">
            <a:extLst>
              <a:ext uri="{FF2B5EF4-FFF2-40B4-BE49-F238E27FC236}">
                <a16:creationId xmlns:a16="http://schemas.microsoft.com/office/drawing/2014/main" id="{02715E94-E338-4C99-BB22-03ED034CF775}"/>
              </a:ext>
            </a:extLst>
          </p:cNvPr>
          <p:cNvSpPr/>
          <p:nvPr/>
        </p:nvSpPr>
        <p:spPr>
          <a:xfrm>
            <a:off x="7039579" y="3542738"/>
            <a:ext cx="8486194" cy="432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41" name="Circle">
            <a:extLst>
              <a:ext uri="{FF2B5EF4-FFF2-40B4-BE49-F238E27FC236}">
                <a16:creationId xmlns:a16="http://schemas.microsoft.com/office/drawing/2014/main" id="{4009D5AC-448D-4B44-981C-277C6D346176}"/>
              </a:ext>
            </a:extLst>
          </p:cNvPr>
          <p:cNvSpPr>
            <a:spLocks noChangeAspect="1"/>
          </p:cNvSpPr>
          <p:nvPr/>
        </p:nvSpPr>
        <p:spPr>
          <a:xfrm>
            <a:off x="9339225" y="10894198"/>
            <a:ext cx="4491115" cy="4491114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52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ircle"/>
          <p:cNvSpPr/>
          <p:nvPr/>
        </p:nvSpPr>
        <p:spPr>
          <a:xfrm>
            <a:off x="16318608" y="6413254"/>
            <a:ext cx="11472070" cy="1147207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Circle"/>
          <p:cNvSpPr/>
          <p:nvPr/>
        </p:nvSpPr>
        <p:spPr>
          <a:xfrm>
            <a:off x="-2522389" y="-2115989"/>
            <a:ext cx="6873578" cy="6873578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03" name="Group"/>
          <p:cNvGrpSpPr/>
          <p:nvPr/>
        </p:nvGrpSpPr>
        <p:grpSpPr>
          <a:xfrm>
            <a:off x="22225000" y="-2394435"/>
            <a:ext cx="7448452" cy="7448452"/>
            <a:chOff x="0" y="0"/>
            <a:chExt cx="7448450" cy="7448450"/>
          </a:xfrm>
        </p:grpSpPr>
        <p:sp>
          <p:nvSpPr>
            <p:cNvPr id="96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" name="Group"/>
          <p:cNvGrpSpPr/>
          <p:nvPr/>
        </p:nvGrpSpPr>
        <p:grpSpPr>
          <a:xfrm>
            <a:off x="4022774" y="11007751"/>
            <a:ext cx="7228863" cy="7423076"/>
            <a:chOff x="0" y="0"/>
            <a:chExt cx="7448450" cy="7448450"/>
          </a:xfrm>
        </p:grpSpPr>
        <p:sp>
          <p:nvSpPr>
            <p:cNvPr id="104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05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" name="Shape"/>
          <p:cNvSpPr/>
          <p:nvPr/>
        </p:nvSpPr>
        <p:spPr>
          <a:xfrm>
            <a:off x="15443869" y="10962321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1738903" y="692190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5" name="Elegant">
            <a:extLst>
              <a:ext uri="{FF2B5EF4-FFF2-40B4-BE49-F238E27FC236}">
                <a16:creationId xmlns:a16="http://schemas.microsoft.com/office/drawing/2014/main" id="{B145EB3E-0A56-417C-882D-86D3C513E51D}"/>
              </a:ext>
            </a:extLst>
          </p:cNvPr>
          <p:cNvSpPr txBox="1"/>
          <p:nvPr/>
        </p:nvSpPr>
        <p:spPr>
          <a:xfrm>
            <a:off x="1" y="5018973"/>
            <a:ext cx="219130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5800" b="0">
                <a:solidFill>
                  <a:srgbClr val="835E42"/>
                </a:solidFill>
                <a:latin typeface="Goudy Bookletter 1911"/>
                <a:ea typeface="Goudy Bookletter 1911"/>
                <a:cs typeface="Goudy Bookletter 1911"/>
                <a:sym typeface="Goudy Bookletter 1911"/>
              </a:defRPr>
            </a:lvl1pPr>
          </a:lstStyle>
          <a:p>
            <a:endParaRPr sz="10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B83C69-338B-48A4-B262-0561F3A50392}"/>
              </a:ext>
            </a:extLst>
          </p:cNvPr>
          <p:cNvSpPr txBox="1"/>
          <p:nvPr/>
        </p:nvSpPr>
        <p:spPr>
          <a:xfrm>
            <a:off x="13182600" y="108136"/>
            <a:ext cx="88864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Президент Российской Федерации В.В. Путин: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«Искусственный интеллект –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это будущее не только России,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но и всего человечества,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и тот, кто будет лидером в этой сфере,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станет правителем мира».</a:t>
            </a:r>
            <a:endParaRPr lang="ru-RU" altLang="ru-RU" sz="3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522633-92BA-4D18-9662-6D081F637096}"/>
              </a:ext>
            </a:extLst>
          </p:cNvPr>
          <p:cNvSpPr txBox="1"/>
          <p:nvPr/>
        </p:nvSpPr>
        <p:spPr>
          <a:xfrm>
            <a:off x="124324" y="5054018"/>
            <a:ext cx="9300045" cy="341632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3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направлен на исполнение Указа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3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Президента РФ В.В.Путина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3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развитии искусственного интеллекта в РФ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3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«Национальной стратегии развития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3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искусственного интеллекта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3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период до 2030 года»</a:t>
            </a:r>
            <a:endParaRPr lang="ru-RU" altLang="ru-RU" sz="36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4D330-7111-40F4-8C0B-6387759F8EBC}"/>
              </a:ext>
            </a:extLst>
          </p:cNvPr>
          <p:cNvSpPr txBox="1"/>
          <p:nvPr/>
        </p:nvSpPr>
        <p:spPr>
          <a:xfrm>
            <a:off x="9821974" y="5929437"/>
            <a:ext cx="93387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Системы, созданные на базе искусственного интеллекта: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способствуют оптимизации электропотребления;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прогнозированию расхода электроэнергии;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прогнозированию объемов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  генерации электроэнергии;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автоматизации процессов.</a:t>
            </a:r>
          </a:p>
        </p:txBody>
      </p:sp>
    </p:spTree>
    <p:extLst>
      <p:ext uri="{BB962C8B-B14F-4D97-AF65-F5344CB8AC3E}">
        <p14:creationId xmlns:p14="http://schemas.microsoft.com/office/powerpoint/2010/main" val="16096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8;p25">
            <a:extLst>
              <a:ext uri="{FF2B5EF4-FFF2-40B4-BE49-F238E27FC236}">
                <a16:creationId xmlns:a16="http://schemas.microsoft.com/office/drawing/2014/main" id="{3E793160-24EE-44CA-BB18-BABDDEA6385F}"/>
              </a:ext>
            </a:extLst>
          </p:cNvPr>
          <p:cNvSpPr txBox="1">
            <a:spLocks/>
          </p:cNvSpPr>
          <p:nvPr/>
        </p:nvSpPr>
        <p:spPr>
          <a:xfrm>
            <a:off x="3435762" y="1427778"/>
            <a:ext cx="458776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5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Команда проекта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52552A-4231-4F44-BC6F-A55D9B0E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572" y="194694"/>
            <a:ext cx="3562279" cy="3214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C3875A-1F5A-4FC2-9DD5-3CC6667FEC7B}"/>
              </a:ext>
            </a:extLst>
          </p:cNvPr>
          <p:cNvSpPr txBox="1"/>
          <p:nvPr/>
        </p:nvSpPr>
        <p:spPr>
          <a:xfrm>
            <a:off x="434251" y="3032472"/>
            <a:ext cx="14851040" cy="1103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1.Дзгоев А.Э. Руководитель проекта (к.т.н., доцент кафедры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информационных технологий и систем (ИТС)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(метод, алгоритм, моделирование, 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ML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, разметка данных). </a:t>
            </a: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2. Хузмиев М.М.(к.т.н., инженер  по специальности автоматизированных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систем управления, доцент)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(разработчик ПО, программирование,  проектирование ИС).</a:t>
            </a: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3.Алкацев В.М. 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(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к.т.н., доцент кафедры цветных металлов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)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(анализ технологического процесса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на производственном предприятии).</a:t>
            </a: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4.Карацев С.Т.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(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Прикладная информатика, студент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)</a:t>
            </a: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 (разработчик ПО, программист на 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Python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,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 ML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).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5.Абаев Х.В. (Прикладная информатика, студент)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 (</a:t>
            </a:r>
            <a:r>
              <a:rPr lang="ru-RU" altLang="ru-RU" dirty="0">
                <a:solidFill>
                  <a:srgbClr val="002060"/>
                </a:solidFill>
                <a:latin typeface="Arial" panose="020B0604020202020204" pitchFamily="34" charset="0"/>
              </a:rPr>
              <a:t>разработчик ПО на языке </a:t>
            </a:r>
            <a:r>
              <a:rPr lang="en-US" altLang="ru-RU" dirty="0">
                <a:solidFill>
                  <a:srgbClr val="002060"/>
                </a:solidFill>
                <a:latin typeface="Arial" panose="020B0604020202020204" pitchFamily="34" charset="0"/>
              </a:rPr>
              <a:t>Python)</a:t>
            </a: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sz="27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20A3B919-74DE-456D-836B-2888017E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28" r="12528"/>
          <a:stretch>
            <a:fillRect/>
          </a:stretch>
        </p:blipFill>
        <p:spPr>
          <a:xfrm>
            <a:off x="17164049" y="2603244"/>
            <a:ext cx="2514600" cy="2516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88C0D-731D-41ED-999F-F3205B047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597" y="5218600"/>
            <a:ext cx="1924052" cy="2329977"/>
          </a:xfrm>
          <a:prstGeom prst="rect">
            <a:avLst/>
          </a:prstGeom>
        </p:spPr>
      </p:pic>
      <p:pic>
        <p:nvPicPr>
          <p:cNvPr id="13" name="Picture Placeholder 3">
            <a:extLst>
              <a:ext uri="{FF2B5EF4-FFF2-40B4-BE49-F238E27FC236}">
                <a16:creationId xmlns:a16="http://schemas.microsoft.com/office/drawing/2014/main" id="{BEE26FB2-A6E3-4EE0-ADA9-2A6AE4E6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245" b="13245"/>
          <a:stretch>
            <a:fillRect/>
          </a:stretch>
        </p:blipFill>
        <p:spPr>
          <a:xfrm>
            <a:off x="17297399" y="7647467"/>
            <a:ext cx="2514600" cy="2516467"/>
          </a:xfrm>
          <a:prstGeom prst="rect">
            <a:avLst/>
          </a:prstGeom>
        </p:spPr>
      </p:pic>
      <p:pic>
        <p:nvPicPr>
          <p:cNvPr id="14" name="Picture Placeholder 9">
            <a:extLst>
              <a:ext uri="{FF2B5EF4-FFF2-40B4-BE49-F238E27FC236}">
                <a16:creationId xmlns:a16="http://schemas.microsoft.com/office/drawing/2014/main" id="{778A6781-CEA9-45A5-87EA-47B12F58E3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043" b="15043"/>
          <a:stretch>
            <a:fillRect/>
          </a:stretch>
        </p:blipFill>
        <p:spPr>
          <a:xfrm>
            <a:off x="18177977" y="10289316"/>
            <a:ext cx="1500672" cy="1501786"/>
          </a:xfrm>
          <a:prstGeom prst="rect">
            <a:avLst/>
          </a:prstGeom>
        </p:spPr>
      </p:pic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5EAACE30-92B9-4E28-A6B9-028435DFEE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080" b="10080"/>
          <a:stretch>
            <a:fillRect/>
          </a:stretch>
        </p:blipFill>
        <p:spPr>
          <a:xfrm>
            <a:off x="18177977" y="12043598"/>
            <a:ext cx="1500672" cy="1501786"/>
          </a:xfrm>
          <a:prstGeom prst="rect">
            <a:avLst/>
          </a:prstGeom>
        </p:spPr>
      </p:pic>
      <p:grpSp>
        <p:nvGrpSpPr>
          <p:cNvPr id="16" name="Group">
            <a:extLst>
              <a:ext uri="{FF2B5EF4-FFF2-40B4-BE49-F238E27FC236}">
                <a16:creationId xmlns:a16="http://schemas.microsoft.com/office/drawing/2014/main" id="{24DAC317-D6B7-4B01-B76F-3534BCE8A3C9}"/>
              </a:ext>
            </a:extLst>
          </p:cNvPr>
          <p:cNvGrpSpPr/>
          <p:nvPr/>
        </p:nvGrpSpPr>
        <p:grpSpPr>
          <a:xfrm>
            <a:off x="-2337357" y="-2310064"/>
            <a:ext cx="5543215" cy="5254261"/>
            <a:chOff x="0" y="0"/>
            <a:chExt cx="9448105" cy="9448105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1C710699-3EF7-4915-A32A-2F51B8B14F0F}"/>
                </a:ext>
              </a:extLst>
            </p:cNvPr>
            <p:cNvSpPr/>
            <p:nvPr/>
          </p:nvSpPr>
          <p:spPr>
            <a:xfrm>
              <a:off x="0" y="0"/>
              <a:ext cx="9448106" cy="94481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33710E04-5232-4C44-9E90-28A6B81F1183}"/>
                </a:ext>
              </a:extLst>
            </p:cNvPr>
            <p:cNvSpPr/>
            <p:nvPr/>
          </p:nvSpPr>
          <p:spPr>
            <a:xfrm>
              <a:off x="525950" y="525950"/>
              <a:ext cx="8396206" cy="83962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824B7979-796B-4A8D-B8EF-AE4DCF049119}"/>
                </a:ext>
              </a:extLst>
            </p:cNvPr>
            <p:cNvSpPr/>
            <p:nvPr/>
          </p:nvSpPr>
          <p:spPr>
            <a:xfrm>
              <a:off x="1128610" y="1128610"/>
              <a:ext cx="7190886" cy="719088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13AE32B3-6215-476E-A5B8-E8ECDA6B3D45}"/>
                </a:ext>
              </a:extLst>
            </p:cNvPr>
            <p:cNvSpPr/>
            <p:nvPr/>
          </p:nvSpPr>
          <p:spPr>
            <a:xfrm>
              <a:off x="1750903" y="1750903"/>
              <a:ext cx="5946300" cy="5946300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8650F4AE-E2DE-448B-BD03-9FE3D5D1F364}"/>
                </a:ext>
              </a:extLst>
            </p:cNvPr>
            <p:cNvSpPr/>
            <p:nvPr/>
          </p:nvSpPr>
          <p:spPr>
            <a:xfrm>
              <a:off x="2388235" y="2388235"/>
              <a:ext cx="4671635" cy="467163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5B474535-4FBD-4EB2-837D-223F60DC3DCD}"/>
                </a:ext>
              </a:extLst>
            </p:cNvPr>
            <p:cNvSpPr/>
            <p:nvPr/>
          </p:nvSpPr>
          <p:spPr>
            <a:xfrm>
              <a:off x="3035385" y="3035385"/>
              <a:ext cx="3377336" cy="33773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069E474E-E526-497A-A83C-C198DE4845A8}"/>
                </a:ext>
              </a:extLst>
            </p:cNvPr>
            <p:cNvSpPr/>
            <p:nvPr/>
          </p:nvSpPr>
          <p:spPr>
            <a:xfrm>
              <a:off x="3641065" y="3641065"/>
              <a:ext cx="2165976" cy="216597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5" name="Shape">
            <a:extLst>
              <a:ext uri="{FF2B5EF4-FFF2-40B4-BE49-F238E27FC236}">
                <a16:creationId xmlns:a16="http://schemas.microsoft.com/office/drawing/2014/main" id="{0B93D07F-066E-4786-818C-72CA06E285A3}"/>
              </a:ext>
            </a:extLst>
          </p:cNvPr>
          <p:cNvSpPr/>
          <p:nvPr/>
        </p:nvSpPr>
        <p:spPr>
          <a:xfrm>
            <a:off x="20140903" y="9224895"/>
            <a:ext cx="8486194" cy="432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32" name="Circle">
            <a:extLst>
              <a:ext uri="{FF2B5EF4-FFF2-40B4-BE49-F238E27FC236}">
                <a16:creationId xmlns:a16="http://schemas.microsoft.com/office/drawing/2014/main" id="{EA64DA53-5783-4FDE-91B4-8F8B7FEB47EB}"/>
              </a:ext>
            </a:extLst>
          </p:cNvPr>
          <p:cNvSpPr>
            <a:spLocks noChangeAspect="1"/>
          </p:cNvSpPr>
          <p:nvPr/>
        </p:nvSpPr>
        <p:spPr>
          <a:xfrm>
            <a:off x="9642726" y="-1839407"/>
            <a:ext cx="4491115" cy="4491114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277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8BE590-18F0-4036-9E2F-E691DF782A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8" y="857907"/>
            <a:ext cx="2867751" cy="2867751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4BD41CC6-1372-419A-930C-DAB32B3F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019" y="1575088"/>
            <a:ext cx="3919583" cy="124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534209-3738-4F61-92C2-4C597B36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422" y="1550600"/>
            <a:ext cx="4251878" cy="14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Google Shape;292;p26">
            <a:extLst>
              <a:ext uri="{FF2B5EF4-FFF2-40B4-BE49-F238E27FC236}">
                <a16:creationId xmlns:a16="http://schemas.microsoft.com/office/drawing/2014/main" id="{B2AB31E1-9438-4435-95BA-8AD8501A8FB3}"/>
              </a:ext>
            </a:extLst>
          </p:cNvPr>
          <p:cNvSpPr txBox="1"/>
          <p:nvPr/>
        </p:nvSpPr>
        <p:spPr>
          <a:xfrm>
            <a:off x="408880" y="4070847"/>
            <a:ext cx="5344219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dirty="0">
                <a:solidFill>
                  <a:srgbClr val="3622C1"/>
                </a:solidFill>
                <a:latin typeface="Arial Black"/>
                <a:ea typeface="Arial Black"/>
                <a:cs typeface="Arial Black"/>
                <a:sym typeface="Arial Black"/>
              </a:rPr>
              <a:t>к.т.н., доцент кафедры информационных технологий и систем СКГМИ (ГТУ)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dirty="0">
                <a:solidFill>
                  <a:srgbClr val="3622C1"/>
                </a:solidFill>
                <a:latin typeface="Arial Black"/>
                <a:ea typeface="Arial Black"/>
                <a:cs typeface="Arial Black"/>
                <a:sym typeface="Arial Black"/>
              </a:rPr>
              <a:t>Алан Эдуардович Дзгоев</a:t>
            </a:r>
            <a:endParaRPr sz="2800" i="0" u="none" strike="noStrike" cap="none" dirty="0">
              <a:solidFill>
                <a:srgbClr val="3622C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aphicFrame>
        <p:nvGraphicFramePr>
          <p:cNvPr id="20" name="Google Shape;293;p26">
            <a:extLst>
              <a:ext uri="{FF2B5EF4-FFF2-40B4-BE49-F238E27FC236}">
                <a16:creationId xmlns:a16="http://schemas.microsoft.com/office/drawing/2014/main" id="{5BE1FF05-B934-4B95-958A-9292283DF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682997"/>
              </p:ext>
            </p:extLst>
          </p:nvPr>
        </p:nvGraphicFramePr>
        <p:xfrm>
          <a:off x="408880" y="6570472"/>
          <a:ext cx="8263692" cy="44895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8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5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190500" lvl="0" indent="-190500" algn="l" rtl="0">
                        <a:lnSpc>
                          <a:spcPct val="242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2800" b="1" dirty="0">
                          <a:solidFill>
                            <a:schemeClr val="dk1"/>
                          </a:solidFill>
                        </a:rPr>
                        <a:t>Сайт </a:t>
                      </a:r>
                      <a:endParaRPr sz="2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endParaRPr lang="ru-RU" sz="2800" dirty="0"/>
                    </a:p>
                    <a:p>
                      <a:pPr marL="0" lvl="0" indent="0" algn="l" rtl="0">
                        <a:lnSpc>
                          <a:spcPct val="15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800" dirty="0"/>
                        <a:t>http://nogsard.ru</a:t>
                      </a:r>
                      <a:endParaRPr sz="2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90500" lvl="0" indent="-190500" algn="l" rtl="0">
                        <a:lnSpc>
                          <a:spcPct val="242222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b="1" dirty="0">
                          <a:solidFill>
                            <a:schemeClr val="dk1"/>
                          </a:solidFill>
                        </a:rPr>
                        <a:t>Телефон</a:t>
                      </a:r>
                      <a:endParaRPr sz="28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5714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 lang="ru-RU" sz="28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5714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dirty="0">
                          <a:solidFill>
                            <a:schemeClr val="dk1"/>
                          </a:solidFill>
                        </a:rPr>
                        <a:t>+7 (919) 422-84-73</a:t>
                      </a:r>
                      <a:endParaRPr sz="2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90500" lvl="0" indent="-190500" algn="l" rtl="0">
                        <a:lnSpc>
                          <a:spcPct val="242222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800" b="1">
                          <a:solidFill>
                            <a:schemeClr val="dk1"/>
                          </a:solidFill>
                        </a:rPr>
                        <a:t>email</a:t>
                      </a:r>
                      <a:endParaRPr sz="2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5714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 lang="ru-RU" sz="28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5714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>
                          <a:solidFill>
                            <a:schemeClr val="dk1"/>
                          </a:solidFill>
                        </a:rPr>
                        <a:t>Dzgoev</a:t>
                      </a:r>
                      <a:r>
                        <a:rPr lang="ru-RU" sz="2800" dirty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dk1"/>
                          </a:solidFill>
                        </a:rPr>
                        <a:t>Alan</a:t>
                      </a:r>
                      <a:r>
                        <a:rPr lang="ru-RU" sz="2800" dirty="0">
                          <a:solidFill>
                            <a:schemeClr val="dk1"/>
                          </a:solidFill>
                        </a:rPr>
                        <a:t>@mail.ru</a:t>
                      </a:r>
                      <a:endParaRPr sz="28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C9F4D07D-8849-40D5-9CAF-5E62618F8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2102" y="5644575"/>
            <a:ext cx="5382831" cy="5436750"/>
          </a:xfrm>
          <a:prstGeom prst="rect">
            <a:avLst/>
          </a:prstGeom>
        </p:spPr>
      </p:pic>
      <p:grpSp>
        <p:nvGrpSpPr>
          <p:cNvPr id="22" name="Group">
            <a:extLst>
              <a:ext uri="{FF2B5EF4-FFF2-40B4-BE49-F238E27FC236}">
                <a16:creationId xmlns:a16="http://schemas.microsoft.com/office/drawing/2014/main" id="{8B9E1F39-2C80-4DE4-B5AE-6D334D2B87C0}"/>
              </a:ext>
            </a:extLst>
          </p:cNvPr>
          <p:cNvGrpSpPr/>
          <p:nvPr/>
        </p:nvGrpSpPr>
        <p:grpSpPr>
          <a:xfrm>
            <a:off x="18722424" y="8362950"/>
            <a:ext cx="7230672" cy="6801667"/>
            <a:chOff x="0" y="0"/>
            <a:chExt cx="9448105" cy="9448105"/>
          </a:xfrm>
        </p:grpSpPr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638A4F4B-8DC4-444D-8F0B-A1DD13D7DECC}"/>
                </a:ext>
              </a:extLst>
            </p:cNvPr>
            <p:cNvSpPr/>
            <p:nvPr/>
          </p:nvSpPr>
          <p:spPr>
            <a:xfrm>
              <a:off x="0" y="0"/>
              <a:ext cx="9448106" cy="94481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D3E96B79-DC75-4877-8745-14F22B81D37D}"/>
                </a:ext>
              </a:extLst>
            </p:cNvPr>
            <p:cNvSpPr/>
            <p:nvPr/>
          </p:nvSpPr>
          <p:spPr>
            <a:xfrm>
              <a:off x="525950" y="525950"/>
              <a:ext cx="8396206" cy="83962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B53ADADC-3475-4C56-9EDC-A7708623498F}"/>
                </a:ext>
              </a:extLst>
            </p:cNvPr>
            <p:cNvSpPr/>
            <p:nvPr/>
          </p:nvSpPr>
          <p:spPr>
            <a:xfrm>
              <a:off x="1128610" y="1128610"/>
              <a:ext cx="7190886" cy="719088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6334D4C3-4BC8-4EE4-927B-0BED963AEA90}"/>
                </a:ext>
              </a:extLst>
            </p:cNvPr>
            <p:cNvSpPr/>
            <p:nvPr/>
          </p:nvSpPr>
          <p:spPr>
            <a:xfrm>
              <a:off x="1750903" y="1750903"/>
              <a:ext cx="5946300" cy="5946300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A06A251A-BD67-4324-A4A5-52A5C864FD89}"/>
                </a:ext>
              </a:extLst>
            </p:cNvPr>
            <p:cNvSpPr/>
            <p:nvPr/>
          </p:nvSpPr>
          <p:spPr>
            <a:xfrm>
              <a:off x="2388235" y="2388235"/>
              <a:ext cx="4671635" cy="467163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AE6CD0EB-81FA-4C38-A257-1574BC1B3052}"/>
                </a:ext>
              </a:extLst>
            </p:cNvPr>
            <p:cNvSpPr/>
            <p:nvPr/>
          </p:nvSpPr>
          <p:spPr>
            <a:xfrm>
              <a:off x="3035385" y="3035385"/>
              <a:ext cx="3377336" cy="33773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0EC4F97C-959E-41B6-A230-D9573A6E9818}"/>
                </a:ext>
              </a:extLst>
            </p:cNvPr>
            <p:cNvSpPr/>
            <p:nvPr/>
          </p:nvSpPr>
          <p:spPr>
            <a:xfrm>
              <a:off x="3641065" y="3641065"/>
              <a:ext cx="2165976" cy="216597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1" name="Shape">
            <a:extLst>
              <a:ext uri="{FF2B5EF4-FFF2-40B4-BE49-F238E27FC236}">
                <a16:creationId xmlns:a16="http://schemas.microsoft.com/office/drawing/2014/main" id="{26DE1391-F669-467E-A81F-078DF6D2EBBD}"/>
              </a:ext>
            </a:extLst>
          </p:cNvPr>
          <p:cNvSpPr/>
          <p:nvPr/>
        </p:nvSpPr>
        <p:spPr>
          <a:xfrm>
            <a:off x="186378" y="11060024"/>
            <a:ext cx="8486194" cy="432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7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ircle"/>
          <p:cNvSpPr/>
          <p:nvPr/>
        </p:nvSpPr>
        <p:spPr>
          <a:xfrm>
            <a:off x="16318608" y="6413254"/>
            <a:ext cx="11472070" cy="1147207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Circle"/>
          <p:cNvSpPr/>
          <p:nvPr/>
        </p:nvSpPr>
        <p:spPr>
          <a:xfrm>
            <a:off x="-2522389" y="-2115989"/>
            <a:ext cx="6873578" cy="6873578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03" name="Group"/>
          <p:cNvGrpSpPr/>
          <p:nvPr/>
        </p:nvGrpSpPr>
        <p:grpSpPr>
          <a:xfrm>
            <a:off x="22225000" y="-2394435"/>
            <a:ext cx="7448452" cy="7448452"/>
            <a:chOff x="0" y="0"/>
            <a:chExt cx="7448450" cy="7448450"/>
          </a:xfrm>
        </p:grpSpPr>
        <p:sp>
          <p:nvSpPr>
            <p:cNvPr id="96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" name="Group"/>
          <p:cNvGrpSpPr/>
          <p:nvPr/>
        </p:nvGrpSpPr>
        <p:grpSpPr>
          <a:xfrm>
            <a:off x="4022774" y="11007751"/>
            <a:ext cx="7228863" cy="7423076"/>
            <a:chOff x="0" y="0"/>
            <a:chExt cx="7448450" cy="7448450"/>
          </a:xfrm>
        </p:grpSpPr>
        <p:sp>
          <p:nvSpPr>
            <p:cNvPr id="104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05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" name="Shape"/>
          <p:cNvSpPr/>
          <p:nvPr/>
        </p:nvSpPr>
        <p:spPr>
          <a:xfrm>
            <a:off x="15443869" y="10962321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1738903" y="692190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5" name="Elegant">
            <a:extLst>
              <a:ext uri="{FF2B5EF4-FFF2-40B4-BE49-F238E27FC236}">
                <a16:creationId xmlns:a16="http://schemas.microsoft.com/office/drawing/2014/main" id="{B145EB3E-0A56-417C-882D-86D3C513E51D}"/>
              </a:ext>
            </a:extLst>
          </p:cNvPr>
          <p:cNvSpPr txBox="1"/>
          <p:nvPr/>
        </p:nvSpPr>
        <p:spPr>
          <a:xfrm>
            <a:off x="1" y="5018973"/>
            <a:ext cx="219130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5800" b="0">
                <a:solidFill>
                  <a:srgbClr val="835E42"/>
                </a:solidFill>
                <a:latin typeface="Goudy Bookletter 1911"/>
                <a:ea typeface="Goudy Bookletter 1911"/>
                <a:cs typeface="Goudy Bookletter 1911"/>
                <a:sym typeface="Goudy Bookletter 1911"/>
              </a:defRPr>
            </a:lvl1pPr>
          </a:lstStyle>
          <a:p>
            <a:endParaRPr sz="10400" dirty="0">
              <a:solidFill>
                <a:schemeClr val="tx1"/>
              </a:solidFill>
            </a:endParaRPr>
          </a:p>
        </p:txBody>
      </p:sp>
      <p:sp>
        <p:nvSpPr>
          <p:cNvPr id="26" name="Google Shape;123;p13">
            <a:extLst>
              <a:ext uri="{FF2B5EF4-FFF2-40B4-BE49-F238E27FC236}">
                <a16:creationId xmlns:a16="http://schemas.microsoft.com/office/drawing/2014/main" id="{7324DA99-96A4-4B0D-81E2-B19ACA2F78CA}"/>
              </a:ext>
            </a:extLst>
          </p:cNvPr>
          <p:cNvSpPr txBox="1">
            <a:spLocks/>
          </p:cNvSpPr>
          <p:nvPr/>
        </p:nvSpPr>
        <p:spPr>
          <a:xfrm>
            <a:off x="4351189" y="89309"/>
            <a:ext cx="4615612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ВЫЗОВЫ: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DC6F25-7F45-4D3E-9137-ABE6B6582DA5}"/>
              </a:ext>
            </a:extLst>
          </p:cNvPr>
          <p:cNvSpPr txBox="1"/>
          <p:nvPr/>
        </p:nvSpPr>
        <p:spPr>
          <a:xfrm>
            <a:off x="2475020" y="5003661"/>
            <a:ext cx="9644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1. </a:t>
            </a:r>
            <a:r>
              <a:rPr lang="ru-RU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Повышение стоимости электроэнергии!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D77540-87F9-4328-9FA6-11FF38B9AD0D}"/>
              </a:ext>
            </a:extLst>
          </p:cNvPr>
          <p:cNvSpPr txBox="1"/>
          <p:nvPr/>
        </p:nvSpPr>
        <p:spPr>
          <a:xfrm>
            <a:off x="2475020" y="5722827"/>
            <a:ext cx="1389869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2.  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Повышение конкурентоспособности российских продуктов и технологий!</a:t>
            </a:r>
          </a:p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Затраты на расход электроэнергии входят в себестоимость продукции</a:t>
            </a:r>
            <a:r>
              <a:rPr lang="ru-RU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</a:p>
          <a:p>
            <a:r>
              <a:rPr lang="ru-RU" b="1" dirty="0">
                <a:solidFill>
                  <a:schemeClr val="bg2">
                    <a:lumMod val="75000"/>
                  </a:schemeClr>
                </a:solidFill>
              </a:rPr>
              <a:t>3. 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Ошибки прогнозирования на производственном предприятии составляют 20 – 30 %  (при допустимой ошибке прогнозирования в 15%).</a:t>
            </a:r>
          </a:p>
          <a:p>
            <a:r>
              <a:rPr lang="ru-RU" b="1" dirty="0">
                <a:solidFill>
                  <a:schemeClr val="bg2">
                    <a:lumMod val="75000"/>
                  </a:schemeClr>
                </a:solidFill>
              </a:rPr>
              <a:t>4. 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Содержание штата высокооплачиваемых сотрудников</a:t>
            </a:r>
          </a:p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7 200 000 руб. в год.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7CEE4C-8A89-48EC-BE02-11C218602B7C}"/>
              </a:ext>
            </a:extLst>
          </p:cNvPr>
          <p:cNvSpPr txBox="1"/>
          <p:nvPr/>
        </p:nvSpPr>
        <p:spPr>
          <a:xfrm>
            <a:off x="12881696" y="1320800"/>
            <a:ext cx="9326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РЕШЕНИЕ ЕСТЬ!</a:t>
            </a:r>
          </a:p>
          <a:p>
            <a:pPr algn="ct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Рациональное электропотребление, ориентированное на энергосбережение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22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ircle"/>
          <p:cNvSpPr/>
          <p:nvPr/>
        </p:nvSpPr>
        <p:spPr>
          <a:xfrm>
            <a:off x="16318608" y="6413254"/>
            <a:ext cx="11472070" cy="1147207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Circle"/>
          <p:cNvSpPr/>
          <p:nvPr/>
        </p:nvSpPr>
        <p:spPr>
          <a:xfrm>
            <a:off x="-2522389" y="-2115989"/>
            <a:ext cx="6873578" cy="6873578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03" name="Group"/>
          <p:cNvGrpSpPr/>
          <p:nvPr/>
        </p:nvGrpSpPr>
        <p:grpSpPr>
          <a:xfrm>
            <a:off x="22225000" y="-2394435"/>
            <a:ext cx="7448452" cy="7448452"/>
            <a:chOff x="0" y="0"/>
            <a:chExt cx="7448450" cy="7448450"/>
          </a:xfrm>
        </p:grpSpPr>
        <p:sp>
          <p:nvSpPr>
            <p:cNvPr id="96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" name="Group"/>
          <p:cNvGrpSpPr/>
          <p:nvPr/>
        </p:nvGrpSpPr>
        <p:grpSpPr>
          <a:xfrm>
            <a:off x="4022774" y="11007751"/>
            <a:ext cx="7228863" cy="7423076"/>
            <a:chOff x="0" y="0"/>
            <a:chExt cx="7448450" cy="7448450"/>
          </a:xfrm>
        </p:grpSpPr>
        <p:sp>
          <p:nvSpPr>
            <p:cNvPr id="104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05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" name="Shape"/>
          <p:cNvSpPr/>
          <p:nvPr/>
        </p:nvSpPr>
        <p:spPr>
          <a:xfrm>
            <a:off x="15443869" y="10962321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1738903" y="692190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5" name="Elegant">
            <a:extLst>
              <a:ext uri="{FF2B5EF4-FFF2-40B4-BE49-F238E27FC236}">
                <a16:creationId xmlns:a16="http://schemas.microsoft.com/office/drawing/2014/main" id="{B145EB3E-0A56-417C-882D-86D3C513E51D}"/>
              </a:ext>
            </a:extLst>
          </p:cNvPr>
          <p:cNvSpPr txBox="1"/>
          <p:nvPr/>
        </p:nvSpPr>
        <p:spPr>
          <a:xfrm>
            <a:off x="1" y="5018973"/>
            <a:ext cx="219130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5800" b="0">
                <a:solidFill>
                  <a:srgbClr val="835E42"/>
                </a:solidFill>
                <a:latin typeface="Goudy Bookletter 1911"/>
                <a:ea typeface="Goudy Bookletter 1911"/>
                <a:cs typeface="Goudy Bookletter 1911"/>
                <a:sym typeface="Goudy Bookletter 1911"/>
              </a:defRPr>
            </a:lvl1pPr>
          </a:lstStyle>
          <a:p>
            <a:endParaRPr sz="10400" dirty="0">
              <a:solidFill>
                <a:schemeClr val="tx1"/>
              </a:solidFill>
            </a:endParaRPr>
          </a:p>
        </p:txBody>
      </p:sp>
      <p:sp>
        <p:nvSpPr>
          <p:cNvPr id="26" name="Google Shape;123;p13">
            <a:extLst>
              <a:ext uri="{FF2B5EF4-FFF2-40B4-BE49-F238E27FC236}">
                <a16:creationId xmlns:a16="http://schemas.microsoft.com/office/drawing/2014/main" id="{7324DA99-96A4-4B0D-81E2-B19ACA2F78CA}"/>
              </a:ext>
            </a:extLst>
          </p:cNvPr>
          <p:cNvSpPr txBox="1">
            <a:spLocks/>
          </p:cNvSpPr>
          <p:nvPr/>
        </p:nvSpPr>
        <p:spPr>
          <a:xfrm>
            <a:off x="4351189" y="89309"/>
            <a:ext cx="4615612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ВЫЗОВЫ: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D7A89-5804-4721-83F7-9D6757AC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54" y="4813367"/>
            <a:ext cx="12969909" cy="57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6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ircle"/>
          <p:cNvSpPr/>
          <p:nvPr/>
        </p:nvSpPr>
        <p:spPr>
          <a:xfrm>
            <a:off x="16318608" y="6413254"/>
            <a:ext cx="11472070" cy="11472070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Circle"/>
          <p:cNvSpPr/>
          <p:nvPr/>
        </p:nvSpPr>
        <p:spPr>
          <a:xfrm>
            <a:off x="-2522389" y="-2115989"/>
            <a:ext cx="6873578" cy="6873578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03" name="Group"/>
          <p:cNvGrpSpPr/>
          <p:nvPr/>
        </p:nvGrpSpPr>
        <p:grpSpPr>
          <a:xfrm>
            <a:off x="22225000" y="-2394435"/>
            <a:ext cx="7448452" cy="7448452"/>
            <a:chOff x="0" y="0"/>
            <a:chExt cx="7448450" cy="7448450"/>
          </a:xfrm>
        </p:grpSpPr>
        <p:sp>
          <p:nvSpPr>
            <p:cNvPr id="96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0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1" name="Group"/>
          <p:cNvGrpSpPr/>
          <p:nvPr/>
        </p:nvGrpSpPr>
        <p:grpSpPr>
          <a:xfrm>
            <a:off x="4022774" y="11007751"/>
            <a:ext cx="7228863" cy="7423076"/>
            <a:chOff x="0" y="0"/>
            <a:chExt cx="7448450" cy="7448450"/>
          </a:xfrm>
        </p:grpSpPr>
        <p:sp>
          <p:nvSpPr>
            <p:cNvPr id="104" name="Circle"/>
            <p:cNvSpPr/>
            <p:nvPr/>
          </p:nvSpPr>
          <p:spPr>
            <a:xfrm>
              <a:off x="0" y="0"/>
              <a:ext cx="7448451" cy="744845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05" name="Circle"/>
            <p:cNvSpPr/>
            <p:nvPr/>
          </p:nvSpPr>
          <p:spPr>
            <a:xfrm>
              <a:off x="414635" y="414635"/>
              <a:ext cx="6619181" cy="661918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889744" y="889744"/>
              <a:ext cx="5668963" cy="5668963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1380331" y="1380331"/>
              <a:ext cx="4687789" cy="4687789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1882775" y="1882775"/>
              <a:ext cx="3682901" cy="3682901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2392957" y="2392958"/>
              <a:ext cx="2662536" cy="26625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2870448" y="2870448"/>
              <a:ext cx="1707555" cy="170755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" name="Shape"/>
          <p:cNvSpPr/>
          <p:nvPr/>
        </p:nvSpPr>
        <p:spPr>
          <a:xfrm>
            <a:off x="15443869" y="10962321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13" name="Shape"/>
          <p:cNvSpPr/>
          <p:nvPr/>
        </p:nvSpPr>
        <p:spPr>
          <a:xfrm>
            <a:off x="1738903" y="692190"/>
            <a:ext cx="8486194" cy="432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5" name="Elegant">
            <a:extLst>
              <a:ext uri="{FF2B5EF4-FFF2-40B4-BE49-F238E27FC236}">
                <a16:creationId xmlns:a16="http://schemas.microsoft.com/office/drawing/2014/main" id="{B145EB3E-0A56-417C-882D-86D3C513E51D}"/>
              </a:ext>
            </a:extLst>
          </p:cNvPr>
          <p:cNvSpPr txBox="1"/>
          <p:nvPr/>
        </p:nvSpPr>
        <p:spPr>
          <a:xfrm>
            <a:off x="1" y="5018973"/>
            <a:ext cx="219130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5800" b="0">
                <a:solidFill>
                  <a:srgbClr val="835E42"/>
                </a:solidFill>
                <a:latin typeface="Goudy Bookletter 1911"/>
                <a:ea typeface="Goudy Bookletter 1911"/>
                <a:cs typeface="Goudy Bookletter 1911"/>
                <a:sym typeface="Goudy Bookletter 1911"/>
              </a:defRPr>
            </a:lvl1pPr>
          </a:lstStyle>
          <a:p>
            <a:endParaRPr sz="10400" dirty="0">
              <a:solidFill>
                <a:schemeClr val="tx1"/>
              </a:solidFill>
            </a:endParaRPr>
          </a:p>
        </p:txBody>
      </p:sp>
      <p:sp>
        <p:nvSpPr>
          <p:cNvPr id="26" name="Google Shape;123;p13">
            <a:extLst>
              <a:ext uri="{FF2B5EF4-FFF2-40B4-BE49-F238E27FC236}">
                <a16:creationId xmlns:a16="http://schemas.microsoft.com/office/drawing/2014/main" id="{7324DA99-96A4-4B0D-81E2-B19ACA2F78CA}"/>
              </a:ext>
            </a:extLst>
          </p:cNvPr>
          <p:cNvSpPr txBox="1">
            <a:spLocks/>
          </p:cNvSpPr>
          <p:nvPr/>
        </p:nvSpPr>
        <p:spPr>
          <a:xfrm>
            <a:off x="4351189" y="89309"/>
            <a:ext cx="4615612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8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ВЫЗОВЫ: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79DBB-81C4-4ADA-BD37-5DE74FAD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45" y="814223"/>
            <a:ext cx="17511627" cy="3350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F7A4D-03CF-431C-8A2C-D92DD2AE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99" y="4851561"/>
            <a:ext cx="12747113" cy="1564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7E952-CCE5-4BAE-86C4-364808E24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84" y="7135225"/>
            <a:ext cx="16605260" cy="17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Our business process"/>
          <p:cNvSpPr txBox="1"/>
          <p:nvPr/>
        </p:nvSpPr>
        <p:spPr>
          <a:xfrm>
            <a:off x="0" y="-101028"/>
            <a:ext cx="24383999" cy="17235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defRPr sz="12000">
                <a:solidFill>
                  <a:srgbClr val="00135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ru-RU" sz="10000" dirty="0"/>
              <a:t>Описание используемых моделей</a:t>
            </a:r>
            <a:endParaRPr sz="10000" dirty="0"/>
          </a:p>
        </p:txBody>
      </p:sp>
      <p:sp>
        <p:nvSpPr>
          <p:cNvPr id="386" name="Lorem ipsum dolor sit adipiscing elit, sed do incididunt exercitation ullamco laboris nisi consequat."/>
          <p:cNvSpPr txBox="1"/>
          <p:nvPr/>
        </p:nvSpPr>
        <p:spPr>
          <a:xfrm>
            <a:off x="966754" y="6614160"/>
            <a:ext cx="8333133" cy="19082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5E6A91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ru-RU" sz="2800" dirty="0"/>
              <a:t>XGBoost — одна из самых популярных и эффективных реализаций алгоритма градиентного бустинга над решающими деревьями</a:t>
            </a:r>
            <a:r>
              <a:rPr lang="ru-RU" sz="2000" dirty="0"/>
              <a:t>, </a:t>
            </a:r>
            <a:r>
              <a:rPr lang="ru-RU" sz="2800" dirty="0"/>
              <a:t>разработанная Тяньцзи Ченом.</a:t>
            </a:r>
            <a:endParaRPr sz="3300" dirty="0"/>
          </a:p>
        </p:txBody>
      </p:sp>
      <p:sp>
        <p:nvSpPr>
          <p:cNvPr id="387" name="Lorem ipsum dolor sit adipiscing elit, sed do incididunt exercitation ullamco laboris nisi consequat."/>
          <p:cNvSpPr txBox="1"/>
          <p:nvPr/>
        </p:nvSpPr>
        <p:spPr>
          <a:xfrm>
            <a:off x="16118034" y="6895022"/>
            <a:ext cx="8265966" cy="147732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5E6A91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en-US" sz="2800" dirty="0"/>
              <a:t>LightGBM </a:t>
            </a:r>
            <a:r>
              <a:rPr lang="ru-RU" sz="2800" dirty="0"/>
              <a:t>представляет собой разработанную </a:t>
            </a:r>
            <a:r>
              <a:rPr lang="en-US" sz="2800" dirty="0"/>
              <a:t>Microsoft</a:t>
            </a:r>
            <a:r>
              <a:rPr lang="ru-RU" sz="2800" dirty="0"/>
              <a:t> библиотеку для обучения модели градиентного бустинга. </a:t>
            </a:r>
            <a:endParaRPr sz="2800" dirty="0"/>
          </a:p>
        </p:txBody>
      </p:sp>
      <p:sp>
        <p:nvSpPr>
          <p:cNvPr id="388" name="Lorem ipsum dolor sit adipiscing elit, sed do incididunt exercitation ullamco laboris nisi consequat."/>
          <p:cNvSpPr txBox="1"/>
          <p:nvPr/>
        </p:nvSpPr>
        <p:spPr>
          <a:xfrm>
            <a:off x="10370545" y="10112190"/>
            <a:ext cx="6578151" cy="36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5E6A91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rPr lang="ru-RU" sz="2800" dirty="0"/>
              <a:t>Идея </a:t>
            </a:r>
            <a:r>
              <a:rPr lang="en-US" sz="2800" dirty="0"/>
              <a:t>stacking</a:t>
            </a:r>
            <a:r>
              <a:rPr lang="ru-RU" sz="2800" dirty="0"/>
              <a:t> состоит в том, чтобы обучить несколько разнородных математических моделей, затем из их прогнозных оценок составить матрицу входных признаков и обучить с помощью этой матрицы метамодель</a:t>
            </a:r>
            <a:r>
              <a:rPr sz="2800" dirty="0"/>
              <a:t>.</a:t>
            </a:r>
          </a:p>
        </p:txBody>
      </p:sp>
      <p:sp>
        <p:nvSpPr>
          <p:cNvPr id="389" name="Shape"/>
          <p:cNvSpPr>
            <a:spLocks noChangeAspect="1"/>
          </p:cNvSpPr>
          <p:nvPr/>
        </p:nvSpPr>
        <p:spPr>
          <a:xfrm>
            <a:off x="1373628" y="5778000"/>
            <a:ext cx="3673470" cy="7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2" y="0"/>
                </a:lnTo>
                <a:lnTo>
                  <a:pt x="21600" y="10800"/>
                </a:lnTo>
                <a:lnTo>
                  <a:pt x="19872" y="21600"/>
                </a:lnTo>
                <a:lnTo>
                  <a:pt x="0" y="21600"/>
                </a:lnTo>
                <a:lnTo>
                  <a:pt x="1728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90" name="Shape"/>
          <p:cNvSpPr>
            <a:spLocks noChangeAspect="1"/>
          </p:cNvSpPr>
          <p:nvPr/>
        </p:nvSpPr>
        <p:spPr>
          <a:xfrm>
            <a:off x="16118034" y="6068959"/>
            <a:ext cx="3673470" cy="7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2" y="0"/>
                </a:lnTo>
                <a:lnTo>
                  <a:pt x="21600" y="10800"/>
                </a:lnTo>
                <a:lnTo>
                  <a:pt x="19872" y="21600"/>
                </a:lnTo>
                <a:lnTo>
                  <a:pt x="0" y="21600"/>
                </a:lnTo>
                <a:lnTo>
                  <a:pt x="1728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001355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91" name="Shape"/>
          <p:cNvSpPr>
            <a:spLocks noChangeAspect="1"/>
          </p:cNvSpPr>
          <p:nvPr/>
        </p:nvSpPr>
        <p:spPr>
          <a:xfrm>
            <a:off x="10861919" y="9383538"/>
            <a:ext cx="3673470" cy="7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872" y="0"/>
                </a:lnTo>
                <a:lnTo>
                  <a:pt x="21600" y="10800"/>
                </a:lnTo>
                <a:lnTo>
                  <a:pt x="19872" y="21600"/>
                </a:lnTo>
                <a:lnTo>
                  <a:pt x="0" y="21600"/>
                </a:lnTo>
                <a:lnTo>
                  <a:pt x="1728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92" name="Step #01"/>
          <p:cNvSpPr txBox="1"/>
          <p:nvPr/>
        </p:nvSpPr>
        <p:spPr>
          <a:xfrm>
            <a:off x="1654232" y="5708959"/>
            <a:ext cx="2671583" cy="8002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en-US" sz="4000" dirty="0"/>
              <a:t>XGBoost</a:t>
            </a:r>
            <a:endParaRPr dirty="0"/>
          </a:p>
        </p:txBody>
      </p:sp>
      <p:sp>
        <p:nvSpPr>
          <p:cNvPr id="393" name="Step #02"/>
          <p:cNvSpPr txBox="1"/>
          <p:nvPr/>
        </p:nvSpPr>
        <p:spPr>
          <a:xfrm>
            <a:off x="16425906" y="6059628"/>
            <a:ext cx="2908852" cy="8002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en-US" sz="4000" dirty="0"/>
              <a:t>LightGBM</a:t>
            </a:r>
            <a:endParaRPr dirty="0"/>
          </a:p>
        </p:txBody>
      </p:sp>
      <p:sp>
        <p:nvSpPr>
          <p:cNvPr id="394" name="Step #03"/>
          <p:cNvSpPr txBox="1"/>
          <p:nvPr/>
        </p:nvSpPr>
        <p:spPr>
          <a:xfrm>
            <a:off x="11187476" y="9293909"/>
            <a:ext cx="3022355" cy="8002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en-US" sz="4000" dirty="0"/>
              <a:t>Stacking</a:t>
            </a:r>
            <a:endParaRPr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790EC2-9010-4C25-B85E-0D7E594F7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79" y="1725244"/>
            <a:ext cx="10000666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BAC83B-B082-4857-8BDC-713452B4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424" y="1930295"/>
            <a:ext cx="11412738" cy="396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C406D7-FC35-4EFC-94D2-9DC01B3D1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54" y="9363188"/>
            <a:ext cx="9369215" cy="39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">
            <a:extLst>
              <a:ext uri="{FF2B5EF4-FFF2-40B4-BE49-F238E27FC236}">
                <a16:creationId xmlns:a16="http://schemas.microsoft.com/office/drawing/2014/main" id="{DDF09ABF-B9C3-490A-8DA9-2901A8F5B7A7}"/>
              </a:ext>
            </a:extLst>
          </p:cNvPr>
          <p:cNvGrpSpPr/>
          <p:nvPr/>
        </p:nvGrpSpPr>
        <p:grpSpPr>
          <a:xfrm>
            <a:off x="16946523" y="8709243"/>
            <a:ext cx="9448106" cy="9448106"/>
            <a:chOff x="0" y="0"/>
            <a:chExt cx="9448105" cy="9448105"/>
          </a:xfrm>
        </p:grpSpPr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D7EC76A2-FCC9-4F1B-B475-E9BA5709C29E}"/>
                </a:ext>
              </a:extLst>
            </p:cNvPr>
            <p:cNvSpPr/>
            <p:nvPr/>
          </p:nvSpPr>
          <p:spPr>
            <a:xfrm>
              <a:off x="0" y="0"/>
              <a:ext cx="9448106" cy="94481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E74166E8-4371-4273-B252-44EDD0EA3CE6}"/>
                </a:ext>
              </a:extLst>
            </p:cNvPr>
            <p:cNvSpPr/>
            <p:nvPr/>
          </p:nvSpPr>
          <p:spPr>
            <a:xfrm>
              <a:off x="525950" y="525950"/>
              <a:ext cx="8396206" cy="839620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4B9BF719-56F9-4535-BD4E-3DF746CDF79F}"/>
                </a:ext>
              </a:extLst>
            </p:cNvPr>
            <p:cNvSpPr/>
            <p:nvPr/>
          </p:nvSpPr>
          <p:spPr>
            <a:xfrm>
              <a:off x="1128610" y="1128610"/>
              <a:ext cx="7190886" cy="719088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E9ADACF1-D14B-48E9-9DC1-76502FCC7245}"/>
                </a:ext>
              </a:extLst>
            </p:cNvPr>
            <p:cNvSpPr/>
            <p:nvPr/>
          </p:nvSpPr>
          <p:spPr>
            <a:xfrm>
              <a:off x="1750903" y="1750903"/>
              <a:ext cx="5946300" cy="5946300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7EB8B3B9-CDA1-4CC9-A3CA-B6A1EA3F71B1}"/>
                </a:ext>
              </a:extLst>
            </p:cNvPr>
            <p:cNvSpPr/>
            <p:nvPr/>
          </p:nvSpPr>
          <p:spPr>
            <a:xfrm>
              <a:off x="2388235" y="2388235"/>
              <a:ext cx="4671635" cy="4671635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F59A6A2C-8ACC-4895-8C8F-487FA39D2CE9}"/>
                </a:ext>
              </a:extLst>
            </p:cNvPr>
            <p:cNvSpPr/>
            <p:nvPr/>
          </p:nvSpPr>
          <p:spPr>
            <a:xfrm>
              <a:off x="3035385" y="3035385"/>
              <a:ext cx="3377336" cy="337733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C489F4D7-9449-41E4-9C84-1814857E1579}"/>
                </a:ext>
              </a:extLst>
            </p:cNvPr>
            <p:cNvSpPr/>
            <p:nvPr/>
          </p:nvSpPr>
          <p:spPr>
            <a:xfrm>
              <a:off x="3641065" y="3641065"/>
              <a:ext cx="2165976" cy="2165976"/>
            </a:xfrm>
            <a:prstGeom prst="ellipse">
              <a:avLst/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Our business process"/>
          <p:cNvSpPr txBox="1"/>
          <p:nvPr/>
        </p:nvSpPr>
        <p:spPr>
          <a:xfrm>
            <a:off x="0" y="-101028"/>
            <a:ext cx="24383999" cy="203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>
              <a:defRPr sz="12000">
                <a:solidFill>
                  <a:srgbClr val="00135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ru-RU" dirty="0"/>
              <a:t>Факторы</a:t>
            </a:r>
            <a:endParaRPr dirty="0"/>
          </a:p>
        </p:txBody>
      </p:sp>
      <p:sp>
        <p:nvSpPr>
          <p:cNvPr id="394" name="Step #03"/>
          <p:cNvSpPr txBox="1"/>
          <p:nvPr/>
        </p:nvSpPr>
        <p:spPr>
          <a:xfrm>
            <a:off x="11187476" y="9293909"/>
            <a:ext cx="3022355" cy="8002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defTabSz="914400"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en-US" sz="4000" dirty="0"/>
              <a:t>Stacking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7E28C-DF6A-4346-92EC-D1F09DD1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" y="4371540"/>
            <a:ext cx="24141174" cy="68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896B2F-B17A-42FD-92E1-AB043796EB51}"/>
              </a:ext>
            </a:extLst>
          </p:cNvPr>
          <p:cNvSpPr txBox="1"/>
          <p:nvPr/>
        </p:nvSpPr>
        <p:spPr>
          <a:xfrm>
            <a:off x="4996558" y="6399446"/>
            <a:ext cx="23379174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400" b="0" i="0" u="none" strike="noStrike" cap="none" spc="0" normalizeH="0" baseline="0" dirty="0">
                <a:ln>
                  <a:noFill/>
                </a:ln>
                <a:solidFill>
                  <a:srgbClr val="0043CB"/>
                </a:solidFill>
                <a:effectLst/>
                <a:uFillTx/>
                <a:latin typeface="Montserrat" panose="00000500000000000000" pitchFamily="2" charset="-52"/>
                <a:sym typeface="Calibri"/>
              </a:rPr>
              <a:t>Для прогнозирования на 7 дней вперед: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566DF-323A-4479-A9AB-F9756D28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06" y="7779262"/>
            <a:ext cx="22925282" cy="11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8619D-F1F3-4CD6-8F06-3889D30AFEED}"/>
              </a:ext>
            </a:extLst>
          </p:cNvPr>
          <p:cNvSpPr txBox="1"/>
          <p:nvPr/>
        </p:nvSpPr>
        <p:spPr>
          <a:xfrm>
            <a:off x="850771" y="2978838"/>
            <a:ext cx="23411815" cy="10156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400" b="0" i="0" u="none" strike="noStrike" cap="none" spc="0" normalizeH="0" baseline="0" dirty="0">
                <a:ln>
                  <a:noFill/>
                </a:ln>
                <a:solidFill>
                  <a:srgbClr val="0043CB"/>
                </a:solidFill>
                <a:effectLst/>
                <a:uFillTx/>
                <a:latin typeface="Montserrat" panose="00000500000000000000" pitchFamily="2" charset="-52"/>
                <a:sym typeface="Calibri"/>
              </a:rPr>
              <a:t>Для прогнозирования на 3 дня вперед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43CB"/>
                </a:solidFill>
                <a:effectLst/>
                <a:uFillTx/>
                <a:latin typeface="Montserrat" panose="00000500000000000000" pitchFamily="2" charset="-52"/>
                <a:sym typeface="Calibri"/>
              </a:rPr>
              <a:t> (</a:t>
            </a:r>
            <a:r>
              <a:rPr kumimoji="0" lang="ru-RU" sz="5400" b="0" i="0" u="none" strike="noStrike" cap="none" spc="0" normalizeH="0" baseline="0" dirty="0">
                <a:ln>
                  <a:noFill/>
                </a:ln>
                <a:solidFill>
                  <a:srgbClr val="0043CB"/>
                </a:solidFill>
                <a:effectLst/>
                <a:uFillTx/>
                <a:latin typeface="Montserrat" panose="00000500000000000000" pitchFamily="2" charset="-52"/>
                <a:sym typeface="Calibri"/>
              </a:rPr>
              <a:t>текущая реализация):</a:t>
            </a:r>
          </a:p>
        </p:txBody>
      </p:sp>
      <p:sp>
        <p:nvSpPr>
          <p:cNvPr id="23" name="Circle">
            <a:extLst>
              <a:ext uri="{FF2B5EF4-FFF2-40B4-BE49-F238E27FC236}">
                <a16:creationId xmlns:a16="http://schemas.microsoft.com/office/drawing/2014/main" id="{71E34B77-BCB7-4AB3-A716-FA0CC4338AD2}"/>
              </a:ext>
            </a:extLst>
          </p:cNvPr>
          <p:cNvSpPr>
            <a:spLocks noChangeAspect="1"/>
          </p:cNvSpPr>
          <p:nvPr/>
        </p:nvSpPr>
        <p:spPr>
          <a:xfrm>
            <a:off x="21282030" y="9998063"/>
            <a:ext cx="4491115" cy="4491114"/>
          </a:xfrm>
          <a:prstGeom prst="ellipse">
            <a:avLst/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885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30A2E0-0933-4AE3-BE24-BDC4F9DEE1AF}"/>
              </a:ext>
            </a:extLst>
          </p:cNvPr>
          <p:cNvSpPr>
            <a:spLocks noChangeAspect="1"/>
          </p:cNvSpPr>
          <p:nvPr/>
        </p:nvSpPr>
        <p:spPr>
          <a:xfrm>
            <a:off x="16497252" y="7350843"/>
            <a:ext cx="2487168" cy="432000"/>
          </a:xfrm>
          <a:prstGeom prst="roundRect">
            <a:avLst>
              <a:gd name="adj" fmla="val 19622"/>
            </a:avLst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EED287-181A-4A9E-BDBB-59D7BD226353}"/>
              </a:ext>
            </a:extLst>
          </p:cNvPr>
          <p:cNvSpPr/>
          <p:nvPr/>
        </p:nvSpPr>
        <p:spPr>
          <a:xfrm>
            <a:off x="16961361" y="7350843"/>
            <a:ext cx="1765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Medium"/>
              </a:rPr>
              <a:t>LightGBM</a:t>
            </a:r>
            <a:endParaRPr lang="ru-RU" sz="2400" dirty="0">
              <a:solidFill>
                <a:srgbClr val="FFFFFF"/>
              </a:solidFill>
              <a:latin typeface="Montserrat Medium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DEEBD6A-45D1-44ED-8F74-B94EFF2F1C23}"/>
              </a:ext>
            </a:extLst>
          </p:cNvPr>
          <p:cNvSpPr/>
          <p:nvPr/>
        </p:nvSpPr>
        <p:spPr>
          <a:xfrm>
            <a:off x="15709932" y="2317446"/>
            <a:ext cx="89997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9600" dirty="0">
                <a:solidFill>
                  <a:srgbClr val="001356"/>
                </a:solidFill>
                <a:latin typeface="Montserrat Bold"/>
              </a:rPr>
              <a:t>Значимость факторов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94BAE19B-4E4A-4F46-81F3-154EEE7CDDD6}"/>
              </a:ext>
            </a:extLst>
          </p:cNvPr>
          <p:cNvSpPr/>
          <p:nvPr/>
        </p:nvSpPr>
        <p:spPr>
          <a:xfrm>
            <a:off x="16661654" y="8640992"/>
            <a:ext cx="8486194" cy="432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0FAB68-ADCE-4255-992F-1C8EB24E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28" y="654940"/>
            <a:ext cx="15474875" cy="6372000"/>
          </a:xfrm>
          <a:prstGeom prst="rect">
            <a:avLst/>
          </a:prstGeom>
        </p:spPr>
      </p:pic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EFFAB23-7386-4FC6-8F74-56582ECFA651}"/>
              </a:ext>
            </a:extLst>
          </p:cNvPr>
          <p:cNvSpPr>
            <a:spLocks noChangeAspect="1"/>
          </p:cNvSpPr>
          <p:nvPr/>
        </p:nvSpPr>
        <p:spPr>
          <a:xfrm>
            <a:off x="6814862" y="69971"/>
            <a:ext cx="2694432" cy="468000"/>
          </a:xfrm>
          <a:prstGeom prst="roundRect">
            <a:avLst>
              <a:gd name="adj" fmla="val 19622"/>
            </a:avLst>
          </a:prstGeom>
          <a:solidFill>
            <a:schemeClr val="accent1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0" name="Прямоугольник 17">
            <a:extLst>
              <a:ext uri="{FF2B5EF4-FFF2-40B4-BE49-F238E27FC236}">
                <a16:creationId xmlns:a16="http://schemas.microsoft.com/office/drawing/2014/main" id="{3876EE38-756B-4A6A-8413-207D9ACAA0CF}"/>
              </a:ext>
            </a:extLst>
          </p:cNvPr>
          <p:cNvSpPr/>
          <p:nvPr/>
        </p:nvSpPr>
        <p:spPr>
          <a:xfrm>
            <a:off x="7392537" y="55046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Montserrat Medium"/>
              </a:rPr>
              <a:t>XGBoost</a:t>
            </a:r>
            <a:endParaRPr lang="ru-RU" sz="2400" dirty="0">
              <a:solidFill>
                <a:srgbClr val="FFFFFF"/>
              </a:solidFill>
              <a:latin typeface="Montserrat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4BDDC7-81A7-4497-BCCF-CEEB4B12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8" y="7067854"/>
            <a:ext cx="15344547" cy="63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"/>
          <p:cNvSpPr>
            <a:spLocks noChangeAspect="1"/>
          </p:cNvSpPr>
          <p:nvPr/>
        </p:nvSpPr>
        <p:spPr>
          <a:xfrm>
            <a:off x="17164050" y="325145"/>
            <a:ext cx="7686102" cy="40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44" extrusionOk="0">
                <a:moveTo>
                  <a:pt x="293" y="0"/>
                </a:moveTo>
                <a:cubicBezTo>
                  <a:pt x="218" y="0"/>
                  <a:pt x="143" y="56"/>
                  <a:pt x="86" y="168"/>
                </a:cubicBezTo>
                <a:cubicBezTo>
                  <a:pt x="-29" y="393"/>
                  <a:pt x="-29" y="759"/>
                  <a:pt x="86" y="984"/>
                </a:cubicBezTo>
                <a:cubicBezTo>
                  <a:pt x="200" y="1209"/>
                  <a:pt x="386" y="1209"/>
                  <a:pt x="501" y="984"/>
                </a:cubicBezTo>
                <a:cubicBezTo>
                  <a:pt x="615" y="759"/>
                  <a:pt x="615" y="393"/>
                  <a:pt x="501" y="168"/>
                </a:cubicBezTo>
                <a:cubicBezTo>
                  <a:pt x="443" y="56"/>
                  <a:pt x="368" y="0"/>
                  <a:pt x="293" y="0"/>
                </a:cubicBezTo>
                <a:close/>
                <a:moveTo>
                  <a:pt x="1905" y="0"/>
                </a:moveTo>
                <a:cubicBezTo>
                  <a:pt x="1830" y="0"/>
                  <a:pt x="1755" y="56"/>
                  <a:pt x="1698" y="168"/>
                </a:cubicBezTo>
                <a:cubicBezTo>
                  <a:pt x="1583" y="393"/>
                  <a:pt x="1583" y="759"/>
                  <a:pt x="1698" y="984"/>
                </a:cubicBezTo>
                <a:cubicBezTo>
                  <a:pt x="1812" y="1209"/>
                  <a:pt x="1998" y="1209"/>
                  <a:pt x="2113" y="984"/>
                </a:cubicBezTo>
                <a:cubicBezTo>
                  <a:pt x="2227" y="759"/>
                  <a:pt x="2227" y="393"/>
                  <a:pt x="2113" y="168"/>
                </a:cubicBezTo>
                <a:cubicBezTo>
                  <a:pt x="2055" y="56"/>
                  <a:pt x="1980" y="0"/>
                  <a:pt x="1905" y="0"/>
                </a:cubicBezTo>
                <a:close/>
                <a:moveTo>
                  <a:pt x="3517" y="0"/>
                </a:moveTo>
                <a:cubicBezTo>
                  <a:pt x="3442" y="0"/>
                  <a:pt x="3367" y="56"/>
                  <a:pt x="3310" y="168"/>
                </a:cubicBezTo>
                <a:cubicBezTo>
                  <a:pt x="3195" y="393"/>
                  <a:pt x="3195" y="759"/>
                  <a:pt x="3310" y="984"/>
                </a:cubicBezTo>
                <a:cubicBezTo>
                  <a:pt x="3424" y="1209"/>
                  <a:pt x="3610" y="1209"/>
                  <a:pt x="3725" y="984"/>
                </a:cubicBezTo>
                <a:cubicBezTo>
                  <a:pt x="3839" y="759"/>
                  <a:pt x="3839" y="393"/>
                  <a:pt x="3725" y="168"/>
                </a:cubicBezTo>
                <a:cubicBezTo>
                  <a:pt x="3667" y="56"/>
                  <a:pt x="3592" y="0"/>
                  <a:pt x="3517" y="0"/>
                </a:cubicBezTo>
                <a:close/>
                <a:moveTo>
                  <a:pt x="5129" y="0"/>
                </a:moveTo>
                <a:cubicBezTo>
                  <a:pt x="5054" y="0"/>
                  <a:pt x="4979" y="56"/>
                  <a:pt x="4922" y="168"/>
                </a:cubicBezTo>
                <a:cubicBezTo>
                  <a:pt x="4807" y="393"/>
                  <a:pt x="4807" y="759"/>
                  <a:pt x="4922" y="984"/>
                </a:cubicBezTo>
                <a:cubicBezTo>
                  <a:pt x="5036" y="1209"/>
                  <a:pt x="5222" y="1209"/>
                  <a:pt x="5337" y="984"/>
                </a:cubicBezTo>
                <a:cubicBezTo>
                  <a:pt x="5451" y="759"/>
                  <a:pt x="5451" y="393"/>
                  <a:pt x="5337" y="168"/>
                </a:cubicBezTo>
                <a:cubicBezTo>
                  <a:pt x="5279" y="56"/>
                  <a:pt x="5204" y="0"/>
                  <a:pt x="5129" y="0"/>
                </a:cubicBezTo>
                <a:close/>
                <a:moveTo>
                  <a:pt x="6741" y="0"/>
                </a:moveTo>
                <a:cubicBezTo>
                  <a:pt x="6666" y="0"/>
                  <a:pt x="6591" y="56"/>
                  <a:pt x="6533" y="168"/>
                </a:cubicBezTo>
                <a:cubicBezTo>
                  <a:pt x="6419" y="393"/>
                  <a:pt x="6419" y="759"/>
                  <a:pt x="6533" y="984"/>
                </a:cubicBezTo>
                <a:cubicBezTo>
                  <a:pt x="6648" y="1209"/>
                  <a:pt x="6834" y="1209"/>
                  <a:pt x="6949" y="984"/>
                </a:cubicBezTo>
                <a:cubicBezTo>
                  <a:pt x="7063" y="759"/>
                  <a:pt x="7063" y="393"/>
                  <a:pt x="6949" y="168"/>
                </a:cubicBezTo>
                <a:cubicBezTo>
                  <a:pt x="6891" y="56"/>
                  <a:pt x="6816" y="0"/>
                  <a:pt x="6741" y="0"/>
                </a:cubicBezTo>
                <a:close/>
                <a:moveTo>
                  <a:pt x="8353" y="0"/>
                </a:moveTo>
                <a:cubicBezTo>
                  <a:pt x="8278" y="0"/>
                  <a:pt x="8203" y="56"/>
                  <a:pt x="8145" y="168"/>
                </a:cubicBezTo>
                <a:cubicBezTo>
                  <a:pt x="8031" y="393"/>
                  <a:pt x="8031" y="759"/>
                  <a:pt x="8145" y="984"/>
                </a:cubicBezTo>
                <a:cubicBezTo>
                  <a:pt x="8260" y="1209"/>
                  <a:pt x="8446" y="1209"/>
                  <a:pt x="8561" y="984"/>
                </a:cubicBezTo>
                <a:cubicBezTo>
                  <a:pt x="8675" y="759"/>
                  <a:pt x="8675" y="393"/>
                  <a:pt x="8561" y="168"/>
                </a:cubicBezTo>
                <a:cubicBezTo>
                  <a:pt x="8503" y="56"/>
                  <a:pt x="8428" y="0"/>
                  <a:pt x="8353" y="0"/>
                </a:cubicBezTo>
                <a:close/>
                <a:moveTo>
                  <a:pt x="9965" y="0"/>
                </a:moveTo>
                <a:cubicBezTo>
                  <a:pt x="9890" y="0"/>
                  <a:pt x="9815" y="56"/>
                  <a:pt x="9757" y="168"/>
                </a:cubicBezTo>
                <a:cubicBezTo>
                  <a:pt x="9643" y="393"/>
                  <a:pt x="9643" y="759"/>
                  <a:pt x="9757" y="984"/>
                </a:cubicBezTo>
                <a:cubicBezTo>
                  <a:pt x="9872" y="1209"/>
                  <a:pt x="10058" y="1209"/>
                  <a:pt x="10173" y="984"/>
                </a:cubicBezTo>
                <a:cubicBezTo>
                  <a:pt x="10287" y="759"/>
                  <a:pt x="10287" y="393"/>
                  <a:pt x="10173" y="168"/>
                </a:cubicBezTo>
                <a:cubicBezTo>
                  <a:pt x="10115" y="56"/>
                  <a:pt x="10040" y="0"/>
                  <a:pt x="9965" y="0"/>
                </a:cubicBezTo>
                <a:close/>
                <a:moveTo>
                  <a:pt x="11577" y="0"/>
                </a:moveTo>
                <a:cubicBezTo>
                  <a:pt x="11502" y="0"/>
                  <a:pt x="11427" y="56"/>
                  <a:pt x="11369" y="168"/>
                </a:cubicBezTo>
                <a:cubicBezTo>
                  <a:pt x="11255" y="393"/>
                  <a:pt x="11255" y="759"/>
                  <a:pt x="11369" y="984"/>
                </a:cubicBezTo>
                <a:cubicBezTo>
                  <a:pt x="11484" y="1209"/>
                  <a:pt x="11670" y="1209"/>
                  <a:pt x="11785" y="984"/>
                </a:cubicBezTo>
                <a:cubicBezTo>
                  <a:pt x="11899" y="759"/>
                  <a:pt x="11899" y="393"/>
                  <a:pt x="11785" y="168"/>
                </a:cubicBezTo>
                <a:cubicBezTo>
                  <a:pt x="11727" y="56"/>
                  <a:pt x="11652" y="0"/>
                  <a:pt x="11577" y="0"/>
                </a:cubicBezTo>
                <a:close/>
                <a:moveTo>
                  <a:pt x="13189" y="0"/>
                </a:moveTo>
                <a:cubicBezTo>
                  <a:pt x="13114" y="0"/>
                  <a:pt x="13039" y="56"/>
                  <a:pt x="12981" y="168"/>
                </a:cubicBezTo>
                <a:cubicBezTo>
                  <a:pt x="12867" y="393"/>
                  <a:pt x="12867" y="759"/>
                  <a:pt x="12981" y="984"/>
                </a:cubicBezTo>
                <a:cubicBezTo>
                  <a:pt x="13096" y="1209"/>
                  <a:pt x="13282" y="1209"/>
                  <a:pt x="13397" y="984"/>
                </a:cubicBezTo>
                <a:cubicBezTo>
                  <a:pt x="13511" y="759"/>
                  <a:pt x="13511" y="393"/>
                  <a:pt x="13397" y="168"/>
                </a:cubicBezTo>
                <a:cubicBezTo>
                  <a:pt x="13339" y="56"/>
                  <a:pt x="13264" y="0"/>
                  <a:pt x="13189" y="0"/>
                </a:cubicBezTo>
                <a:close/>
                <a:moveTo>
                  <a:pt x="14801" y="0"/>
                </a:moveTo>
                <a:cubicBezTo>
                  <a:pt x="14726" y="0"/>
                  <a:pt x="14651" y="56"/>
                  <a:pt x="14593" y="168"/>
                </a:cubicBezTo>
                <a:cubicBezTo>
                  <a:pt x="14479" y="393"/>
                  <a:pt x="14479" y="759"/>
                  <a:pt x="14593" y="984"/>
                </a:cubicBezTo>
                <a:cubicBezTo>
                  <a:pt x="14708" y="1209"/>
                  <a:pt x="14894" y="1209"/>
                  <a:pt x="15009" y="984"/>
                </a:cubicBezTo>
                <a:cubicBezTo>
                  <a:pt x="15123" y="759"/>
                  <a:pt x="15123" y="393"/>
                  <a:pt x="15009" y="168"/>
                </a:cubicBezTo>
                <a:cubicBezTo>
                  <a:pt x="14951" y="56"/>
                  <a:pt x="14876" y="0"/>
                  <a:pt x="14801" y="0"/>
                </a:cubicBezTo>
                <a:close/>
                <a:moveTo>
                  <a:pt x="16413" y="0"/>
                </a:moveTo>
                <a:cubicBezTo>
                  <a:pt x="16338" y="0"/>
                  <a:pt x="16263" y="56"/>
                  <a:pt x="16205" y="168"/>
                </a:cubicBezTo>
                <a:cubicBezTo>
                  <a:pt x="16091" y="393"/>
                  <a:pt x="16091" y="759"/>
                  <a:pt x="16205" y="984"/>
                </a:cubicBezTo>
                <a:cubicBezTo>
                  <a:pt x="16320" y="1209"/>
                  <a:pt x="16506" y="1209"/>
                  <a:pt x="16620" y="984"/>
                </a:cubicBezTo>
                <a:cubicBezTo>
                  <a:pt x="16735" y="759"/>
                  <a:pt x="16735" y="393"/>
                  <a:pt x="16620" y="168"/>
                </a:cubicBezTo>
                <a:cubicBezTo>
                  <a:pt x="16563" y="56"/>
                  <a:pt x="16488" y="0"/>
                  <a:pt x="16413" y="0"/>
                </a:cubicBezTo>
                <a:close/>
                <a:moveTo>
                  <a:pt x="18025" y="0"/>
                </a:moveTo>
                <a:cubicBezTo>
                  <a:pt x="17950" y="0"/>
                  <a:pt x="17875" y="56"/>
                  <a:pt x="17817" y="168"/>
                </a:cubicBezTo>
                <a:cubicBezTo>
                  <a:pt x="17703" y="393"/>
                  <a:pt x="17703" y="759"/>
                  <a:pt x="17817" y="984"/>
                </a:cubicBezTo>
                <a:cubicBezTo>
                  <a:pt x="17932" y="1209"/>
                  <a:pt x="18118" y="1209"/>
                  <a:pt x="18232" y="984"/>
                </a:cubicBezTo>
                <a:cubicBezTo>
                  <a:pt x="18347" y="759"/>
                  <a:pt x="18347" y="393"/>
                  <a:pt x="18232" y="168"/>
                </a:cubicBezTo>
                <a:cubicBezTo>
                  <a:pt x="18175" y="56"/>
                  <a:pt x="18100" y="0"/>
                  <a:pt x="18025" y="0"/>
                </a:cubicBezTo>
                <a:close/>
                <a:moveTo>
                  <a:pt x="19637" y="0"/>
                </a:moveTo>
                <a:cubicBezTo>
                  <a:pt x="19562" y="0"/>
                  <a:pt x="19487" y="56"/>
                  <a:pt x="19429" y="168"/>
                </a:cubicBezTo>
                <a:cubicBezTo>
                  <a:pt x="19315" y="393"/>
                  <a:pt x="19315" y="759"/>
                  <a:pt x="19429" y="984"/>
                </a:cubicBezTo>
                <a:cubicBezTo>
                  <a:pt x="19544" y="1209"/>
                  <a:pt x="19730" y="1209"/>
                  <a:pt x="19844" y="984"/>
                </a:cubicBezTo>
                <a:cubicBezTo>
                  <a:pt x="19959" y="759"/>
                  <a:pt x="19959" y="393"/>
                  <a:pt x="19844" y="168"/>
                </a:cubicBezTo>
                <a:cubicBezTo>
                  <a:pt x="19787" y="56"/>
                  <a:pt x="19712" y="0"/>
                  <a:pt x="19637" y="0"/>
                </a:cubicBezTo>
                <a:close/>
                <a:moveTo>
                  <a:pt x="21249" y="0"/>
                </a:moveTo>
                <a:cubicBezTo>
                  <a:pt x="21174" y="0"/>
                  <a:pt x="21099" y="56"/>
                  <a:pt x="21041" y="168"/>
                </a:cubicBezTo>
                <a:cubicBezTo>
                  <a:pt x="20927" y="393"/>
                  <a:pt x="20927" y="759"/>
                  <a:pt x="21041" y="984"/>
                </a:cubicBezTo>
                <a:cubicBezTo>
                  <a:pt x="21156" y="1209"/>
                  <a:pt x="21342" y="1209"/>
                  <a:pt x="21456" y="984"/>
                </a:cubicBezTo>
                <a:cubicBezTo>
                  <a:pt x="21571" y="759"/>
                  <a:pt x="21571" y="393"/>
                  <a:pt x="21456" y="168"/>
                </a:cubicBezTo>
                <a:cubicBezTo>
                  <a:pt x="21399" y="56"/>
                  <a:pt x="21324" y="0"/>
                  <a:pt x="21249" y="0"/>
                </a:cubicBezTo>
                <a:close/>
                <a:moveTo>
                  <a:pt x="293" y="2913"/>
                </a:moveTo>
                <a:cubicBezTo>
                  <a:pt x="218" y="2913"/>
                  <a:pt x="143" y="2969"/>
                  <a:pt x="86" y="3081"/>
                </a:cubicBezTo>
                <a:cubicBezTo>
                  <a:pt x="-29" y="3306"/>
                  <a:pt x="-29" y="3672"/>
                  <a:pt x="86" y="3897"/>
                </a:cubicBezTo>
                <a:cubicBezTo>
                  <a:pt x="200" y="4122"/>
                  <a:pt x="386" y="4122"/>
                  <a:pt x="501" y="3897"/>
                </a:cubicBezTo>
                <a:cubicBezTo>
                  <a:pt x="615" y="3672"/>
                  <a:pt x="615" y="3306"/>
                  <a:pt x="501" y="3081"/>
                </a:cubicBezTo>
                <a:cubicBezTo>
                  <a:pt x="443" y="2969"/>
                  <a:pt x="368" y="2913"/>
                  <a:pt x="293" y="2913"/>
                </a:cubicBezTo>
                <a:close/>
                <a:moveTo>
                  <a:pt x="1905" y="2913"/>
                </a:moveTo>
                <a:cubicBezTo>
                  <a:pt x="1830" y="2913"/>
                  <a:pt x="1755" y="2969"/>
                  <a:pt x="1698" y="3081"/>
                </a:cubicBezTo>
                <a:cubicBezTo>
                  <a:pt x="1583" y="3306"/>
                  <a:pt x="1583" y="3672"/>
                  <a:pt x="1698" y="3897"/>
                </a:cubicBezTo>
                <a:cubicBezTo>
                  <a:pt x="1812" y="4122"/>
                  <a:pt x="1998" y="4122"/>
                  <a:pt x="2113" y="3897"/>
                </a:cubicBezTo>
                <a:cubicBezTo>
                  <a:pt x="2227" y="3672"/>
                  <a:pt x="2227" y="3306"/>
                  <a:pt x="2113" y="3081"/>
                </a:cubicBezTo>
                <a:cubicBezTo>
                  <a:pt x="2055" y="2969"/>
                  <a:pt x="1980" y="2913"/>
                  <a:pt x="1905" y="2913"/>
                </a:cubicBezTo>
                <a:close/>
                <a:moveTo>
                  <a:pt x="3517" y="2913"/>
                </a:moveTo>
                <a:cubicBezTo>
                  <a:pt x="3442" y="2913"/>
                  <a:pt x="3367" y="2969"/>
                  <a:pt x="3310" y="3081"/>
                </a:cubicBezTo>
                <a:cubicBezTo>
                  <a:pt x="3195" y="3306"/>
                  <a:pt x="3195" y="3672"/>
                  <a:pt x="3310" y="3897"/>
                </a:cubicBezTo>
                <a:cubicBezTo>
                  <a:pt x="3424" y="4122"/>
                  <a:pt x="3610" y="4122"/>
                  <a:pt x="3725" y="3897"/>
                </a:cubicBezTo>
                <a:cubicBezTo>
                  <a:pt x="3839" y="3672"/>
                  <a:pt x="3839" y="3306"/>
                  <a:pt x="3725" y="3081"/>
                </a:cubicBezTo>
                <a:cubicBezTo>
                  <a:pt x="3667" y="2969"/>
                  <a:pt x="3592" y="2913"/>
                  <a:pt x="3517" y="2913"/>
                </a:cubicBezTo>
                <a:close/>
                <a:moveTo>
                  <a:pt x="5129" y="2913"/>
                </a:moveTo>
                <a:cubicBezTo>
                  <a:pt x="5054" y="2913"/>
                  <a:pt x="4979" y="2969"/>
                  <a:pt x="4922" y="3081"/>
                </a:cubicBezTo>
                <a:cubicBezTo>
                  <a:pt x="4807" y="3306"/>
                  <a:pt x="4807" y="3672"/>
                  <a:pt x="4922" y="3897"/>
                </a:cubicBezTo>
                <a:cubicBezTo>
                  <a:pt x="5036" y="4122"/>
                  <a:pt x="5222" y="4122"/>
                  <a:pt x="5337" y="3897"/>
                </a:cubicBezTo>
                <a:cubicBezTo>
                  <a:pt x="5451" y="3672"/>
                  <a:pt x="5451" y="3306"/>
                  <a:pt x="5337" y="3081"/>
                </a:cubicBezTo>
                <a:cubicBezTo>
                  <a:pt x="5279" y="2969"/>
                  <a:pt x="5204" y="2913"/>
                  <a:pt x="5129" y="2913"/>
                </a:cubicBezTo>
                <a:close/>
                <a:moveTo>
                  <a:pt x="6741" y="2913"/>
                </a:moveTo>
                <a:cubicBezTo>
                  <a:pt x="6666" y="2913"/>
                  <a:pt x="6591" y="2969"/>
                  <a:pt x="6533" y="3081"/>
                </a:cubicBezTo>
                <a:cubicBezTo>
                  <a:pt x="6419" y="3306"/>
                  <a:pt x="6419" y="3672"/>
                  <a:pt x="6533" y="3897"/>
                </a:cubicBezTo>
                <a:cubicBezTo>
                  <a:pt x="6648" y="4122"/>
                  <a:pt x="6834" y="4122"/>
                  <a:pt x="6949" y="3897"/>
                </a:cubicBezTo>
                <a:cubicBezTo>
                  <a:pt x="7063" y="3672"/>
                  <a:pt x="7063" y="3306"/>
                  <a:pt x="6949" y="3081"/>
                </a:cubicBezTo>
                <a:cubicBezTo>
                  <a:pt x="6891" y="2969"/>
                  <a:pt x="6816" y="2913"/>
                  <a:pt x="6741" y="2913"/>
                </a:cubicBezTo>
                <a:close/>
                <a:moveTo>
                  <a:pt x="8353" y="2913"/>
                </a:moveTo>
                <a:cubicBezTo>
                  <a:pt x="8278" y="2913"/>
                  <a:pt x="8203" y="2969"/>
                  <a:pt x="8145" y="3081"/>
                </a:cubicBezTo>
                <a:cubicBezTo>
                  <a:pt x="8031" y="3306"/>
                  <a:pt x="8031" y="3672"/>
                  <a:pt x="8145" y="3897"/>
                </a:cubicBezTo>
                <a:cubicBezTo>
                  <a:pt x="8260" y="4122"/>
                  <a:pt x="8446" y="4122"/>
                  <a:pt x="8561" y="3897"/>
                </a:cubicBezTo>
                <a:cubicBezTo>
                  <a:pt x="8675" y="3672"/>
                  <a:pt x="8675" y="3306"/>
                  <a:pt x="8561" y="3081"/>
                </a:cubicBezTo>
                <a:cubicBezTo>
                  <a:pt x="8503" y="2969"/>
                  <a:pt x="8428" y="2913"/>
                  <a:pt x="8353" y="2913"/>
                </a:cubicBezTo>
                <a:close/>
                <a:moveTo>
                  <a:pt x="9965" y="2913"/>
                </a:moveTo>
                <a:cubicBezTo>
                  <a:pt x="9890" y="2913"/>
                  <a:pt x="9815" y="2969"/>
                  <a:pt x="9757" y="3081"/>
                </a:cubicBezTo>
                <a:cubicBezTo>
                  <a:pt x="9643" y="3306"/>
                  <a:pt x="9643" y="3672"/>
                  <a:pt x="9757" y="3897"/>
                </a:cubicBezTo>
                <a:cubicBezTo>
                  <a:pt x="9872" y="4122"/>
                  <a:pt x="10058" y="4122"/>
                  <a:pt x="10173" y="3897"/>
                </a:cubicBezTo>
                <a:cubicBezTo>
                  <a:pt x="10287" y="3672"/>
                  <a:pt x="10287" y="3306"/>
                  <a:pt x="10173" y="3081"/>
                </a:cubicBezTo>
                <a:cubicBezTo>
                  <a:pt x="10115" y="2969"/>
                  <a:pt x="10040" y="2913"/>
                  <a:pt x="9965" y="2913"/>
                </a:cubicBezTo>
                <a:close/>
                <a:moveTo>
                  <a:pt x="11577" y="2913"/>
                </a:moveTo>
                <a:cubicBezTo>
                  <a:pt x="11502" y="2913"/>
                  <a:pt x="11427" y="2969"/>
                  <a:pt x="11369" y="3081"/>
                </a:cubicBezTo>
                <a:cubicBezTo>
                  <a:pt x="11255" y="3306"/>
                  <a:pt x="11255" y="3672"/>
                  <a:pt x="11369" y="3897"/>
                </a:cubicBezTo>
                <a:cubicBezTo>
                  <a:pt x="11484" y="4122"/>
                  <a:pt x="11670" y="4122"/>
                  <a:pt x="11785" y="3897"/>
                </a:cubicBezTo>
                <a:cubicBezTo>
                  <a:pt x="11899" y="3672"/>
                  <a:pt x="11899" y="3306"/>
                  <a:pt x="11785" y="3081"/>
                </a:cubicBezTo>
                <a:cubicBezTo>
                  <a:pt x="11727" y="2969"/>
                  <a:pt x="11652" y="2913"/>
                  <a:pt x="11577" y="2913"/>
                </a:cubicBezTo>
                <a:close/>
                <a:moveTo>
                  <a:pt x="13189" y="2913"/>
                </a:moveTo>
                <a:cubicBezTo>
                  <a:pt x="13114" y="2913"/>
                  <a:pt x="13039" y="2969"/>
                  <a:pt x="12981" y="3081"/>
                </a:cubicBezTo>
                <a:cubicBezTo>
                  <a:pt x="12867" y="3306"/>
                  <a:pt x="12867" y="3672"/>
                  <a:pt x="12981" y="3897"/>
                </a:cubicBezTo>
                <a:cubicBezTo>
                  <a:pt x="13096" y="4122"/>
                  <a:pt x="13282" y="4122"/>
                  <a:pt x="13397" y="3897"/>
                </a:cubicBezTo>
                <a:cubicBezTo>
                  <a:pt x="13511" y="3672"/>
                  <a:pt x="13511" y="3306"/>
                  <a:pt x="13397" y="3081"/>
                </a:cubicBezTo>
                <a:cubicBezTo>
                  <a:pt x="13339" y="2969"/>
                  <a:pt x="13264" y="2913"/>
                  <a:pt x="13189" y="2913"/>
                </a:cubicBezTo>
                <a:close/>
                <a:moveTo>
                  <a:pt x="14801" y="2913"/>
                </a:moveTo>
                <a:cubicBezTo>
                  <a:pt x="14726" y="2913"/>
                  <a:pt x="14651" y="2969"/>
                  <a:pt x="14593" y="3081"/>
                </a:cubicBezTo>
                <a:cubicBezTo>
                  <a:pt x="14479" y="3306"/>
                  <a:pt x="14479" y="3672"/>
                  <a:pt x="14593" y="3897"/>
                </a:cubicBezTo>
                <a:cubicBezTo>
                  <a:pt x="14708" y="4122"/>
                  <a:pt x="14894" y="4122"/>
                  <a:pt x="15009" y="3897"/>
                </a:cubicBezTo>
                <a:cubicBezTo>
                  <a:pt x="15123" y="3672"/>
                  <a:pt x="15123" y="3306"/>
                  <a:pt x="15009" y="3081"/>
                </a:cubicBezTo>
                <a:cubicBezTo>
                  <a:pt x="14951" y="2969"/>
                  <a:pt x="14876" y="2913"/>
                  <a:pt x="14801" y="2913"/>
                </a:cubicBezTo>
                <a:close/>
                <a:moveTo>
                  <a:pt x="16413" y="2913"/>
                </a:moveTo>
                <a:cubicBezTo>
                  <a:pt x="16338" y="2913"/>
                  <a:pt x="16263" y="2969"/>
                  <a:pt x="16205" y="3081"/>
                </a:cubicBezTo>
                <a:cubicBezTo>
                  <a:pt x="16091" y="3306"/>
                  <a:pt x="16091" y="3672"/>
                  <a:pt x="16205" y="3897"/>
                </a:cubicBezTo>
                <a:cubicBezTo>
                  <a:pt x="16320" y="4122"/>
                  <a:pt x="16506" y="4122"/>
                  <a:pt x="16620" y="3897"/>
                </a:cubicBezTo>
                <a:cubicBezTo>
                  <a:pt x="16735" y="3672"/>
                  <a:pt x="16735" y="3306"/>
                  <a:pt x="16620" y="3081"/>
                </a:cubicBezTo>
                <a:cubicBezTo>
                  <a:pt x="16563" y="2969"/>
                  <a:pt x="16488" y="2913"/>
                  <a:pt x="16413" y="2913"/>
                </a:cubicBezTo>
                <a:close/>
                <a:moveTo>
                  <a:pt x="18025" y="2913"/>
                </a:moveTo>
                <a:cubicBezTo>
                  <a:pt x="17950" y="2913"/>
                  <a:pt x="17875" y="2969"/>
                  <a:pt x="17817" y="3081"/>
                </a:cubicBezTo>
                <a:cubicBezTo>
                  <a:pt x="17703" y="3306"/>
                  <a:pt x="17703" y="3672"/>
                  <a:pt x="17817" y="3897"/>
                </a:cubicBezTo>
                <a:cubicBezTo>
                  <a:pt x="17932" y="4122"/>
                  <a:pt x="18118" y="4122"/>
                  <a:pt x="18232" y="3897"/>
                </a:cubicBezTo>
                <a:cubicBezTo>
                  <a:pt x="18347" y="3672"/>
                  <a:pt x="18347" y="3306"/>
                  <a:pt x="18232" y="3081"/>
                </a:cubicBezTo>
                <a:cubicBezTo>
                  <a:pt x="18175" y="2969"/>
                  <a:pt x="18100" y="2913"/>
                  <a:pt x="18025" y="2913"/>
                </a:cubicBezTo>
                <a:close/>
                <a:moveTo>
                  <a:pt x="19637" y="2913"/>
                </a:moveTo>
                <a:cubicBezTo>
                  <a:pt x="19562" y="2913"/>
                  <a:pt x="19487" y="2969"/>
                  <a:pt x="19429" y="3081"/>
                </a:cubicBezTo>
                <a:cubicBezTo>
                  <a:pt x="19315" y="3306"/>
                  <a:pt x="19315" y="3672"/>
                  <a:pt x="19429" y="3897"/>
                </a:cubicBezTo>
                <a:cubicBezTo>
                  <a:pt x="19544" y="4122"/>
                  <a:pt x="19730" y="4122"/>
                  <a:pt x="19844" y="3897"/>
                </a:cubicBezTo>
                <a:cubicBezTo>
                  <a:pt x="19959" y="3672"/>
                  <a:pt x="19959" y="3306"/>
                  <a:pt x="19844" y="3081"/>
                </a:cubicBezTo>
                <a:cubicBezTo>
                  <a:pt x="19787" y="2969"/>
                  <a:pt x="19712" y="2913"/>
                  <a:pt x="19637" y="2913"/>
                </a:cubicBezTo>
                <a:close/>
                <a:moveTo>
                  <a:pt x="21249" y="2913"/>
                </a:moveTo>
                <a:cubicBezTo>
                  <a:pt x="21174" y="2913"/>
                  <a:pt x="21099" y="2969"/>
                  <a:pt x="21041" y="3081"/>
                </a:cubicBezTo>
                <a:cubicBezTo>
                  <a:pt x="20927" y="3306"/>
                  <a:pt x="20927" y="3672"/>
                  <a:pt x="21041" y="3897"/>
                </a:cubicBezTo>
                <a:cubicBezTo>
                  <a:pt x="21156" y="4122"/>
                  <a:pt x="21342" y="4122"/>
                  <a:pt x="21456" y="3897"/>
                </a:cubicBezTo>
                <a:cubicBezTo>
                  <a:pt x="21571" y="3672"/>
                  <a:pt x="21571" y="3306"/>
                  <a:pt x="21456" y="3081"/>
                </a:cubicBezTo>
                <a:cubicBezTo>
                  <a:pt x="21399" y="2969"/>
                  <a:pt x="21324" y="2913"/>
                  <a:pt x="21249" y="2913"/>
                </a:cubicBezTo>
                <a:close/>
                <a:moveTo>
                  <a:pt x="293" y="5826"/>
                </a:moveTo>
                <a:cubicBezTo>
                  <a:pt x="218" y="5826"/>
                  <a:pt x="143" y="5882"/>
                  <a:pt x="86" y="5994"/>
                </a:cubicBezTo>
                <a:cubicBezTo>
                  <a:pt x="-29" y="6219"/>
                  <a:pt x="-29" y="6585"/>
                  <a:pt x="86" y="6810"/>
                </a:cubicBezTo>
                <a:cubicBezTo>
                  <a:pt x="200" y="7035"/>
                  <a:pt x="386" y="7035"/>
                  <a:pt x="501" y="6810"/>
                </a:cubicBezTo>
                <a:cubicBezTo>
                  <a:pt x="615" y="6585"/>
                  <a:pt x="615" y="6219"/>
                  <a:pt x="501" y="5994"/>
                </a:cubicBezTo>
                <a:cubicBezTo>
                  <a:pt x="443" y="5882"/>
                  <a:pt x="368" y="5826"/>
                  <a:pt x="293" y="5826"/>
                </a:cubicBezTo>
                <a:close/>
                <a:moveTo>
                  <a:pt x="1905" y="5826"/>
                </a:moveTo>
                <a:cubicBezTo>
                  <a:pt x="1830" y="5826"/>
                  <a:pt x="1755" y="5882"/>
                  <a:pt x="1698" y="5994"/>
                </a:cubicBezTo>
                <a:cubicBezTo>
                  <a:pt x="1583" y="6219"/>
                  <a:pt x="1583" y="6585"/>
                  <a:pt x="1698" y="6810"/>
                </a:cubicBezTo>
                <a:cubicBezTo>
                  <a:pt x="1812" y="7035"/>
                  <a:pt x="1998" y="7035"/>
                  <a:pt x="2113" y="6810"/>
                </a:cubicBezTo>
                <a:cubicBezTo>
                  <a:pt x="2227" y="6585"/>
                  <a:pt x="2227" y="6219"/>
                  <a:pt x="2113" y="5994"/>
                </a:cubicBezTo>
                <a:cubicBezTo>
                  <a:pt x="2055" y="5882"/>
                  <a:pt x="1980" y="5826"/>
                  <a:pt x="1905" y="5826"/>
                </a:cubicBezTo>
                <a:close/>
                <a:moveTo>
                  <a:pt x="3517" y="5826"/>
                </a:moveTo>
                <a:cubicBezTo>
                  <a:pt x="3442" y="5826"/>
                  <a:pt x="3367" y="5882"/>
                  <a:pt x="3310" y="5994"/>
                </a:cubicBezTo>
                <a:cubicBezTo>
                  <a:pt x="3195" y="6219"/>
                  <a:pt x="3195" y="6585"/>
                  <a:pt x="3310" y="6810"/>
                </a:cubicBezTo>
                <a:cubicBezTo>
                  <a:pt x="3424" y="7035"/>
                  <a:pt x="3610" y="7035"/>
                  <a:pt x="3725" y="6810"/>
                </a:cubicBezTo>
                <a:cubicBezTo>
                  <a:pt x="3839" y="6585"/>
                  <a:pt x="3839" y="6219"/>
                  <a:pt x="3725" y="5994"/>
                </a:cubicBezTo>
                <a:cubicBezTo>
                  <a:pt x="3667" y="5882"/>
                  <a:pt x="3592" y="5826"/>
                  <a:pt x="3517" y="5826"/>
                </a:cubicBezTo>
                <a:close/>
                <a:moveTo>
                  <a:pt x="5129" y="5826"/>
                </a:moveTo>
                <a:cubicBezTo>
                  <a:pt x="5054" y="5826"/>
                  <a:pt x="4979" y="5882"/>
                  <a:pt x="4922" y="5994"/>
                </a:cubicBezTo>
                <a:cubicBezTo>
                  <a:pt x="4807" y="6219"/>
                  <a:pt x="4807" y="6585"/>
                  <a:pt x="4922" y="6810"/>
                </a:cubicBezTo>
                <a:cubicBezTo>
                  <a:pt x="5036" y="7035"/>
                  <a:pt x="5222" y="7035"/>
                  <a:pt x="5337" y="6810"/>
                </a:cubicBezTo>
                <a:cubicBezTo>
                  <a:pt x="5451" y="6585"/>
                  <a:pt x="5451" y="6219"/>
                  <a:pt x="5337" y="5994"/>
                </a:cubicBezTo>
                <a:cubicBezTo>
                  <a:pt x="5279" y="5882"/>
                  <a:pt x="5204" y="5826"/>
                  <a:pt x="5129" y="5826"/>
                </a:cubicBezTo>
                <a:close/>
                <a:moveTo>
                  <a:pt x="6741" y="5826"/>
                </a:moveTo>
                <a:cubicBezTo>
                  <a:pt x="6666" y="5826"/>
                  <a:pt x="6591" y="5882"/>
                  <a:pt x="6533" y="5994"/>
                </a:cubicBezTo>
                <a:cubicBezTo>
                  <a:pt x="6419" y="6219"/>
                  <a:pt x="6419" y="6585"/>
                  <a:pt x="6533" y="6810"/>
                </a:cubicBezTo>
                <a:cubicBezTo>
                  <a:pt x="6648" y="7035"/>
                  <a:pt x="6834" y="7035"/>
                  <a:pt x="6949" y="6810"/>
                </a:cubicBezTo>
                <a:cubicBezTo>
                  <a:pt x="7063" y="6585"/>
                  <a:pt x="7063" y="6219"/>
                  <a:pt x="6949" y="5994"/>
                </a:cubicBezTo>
                <a:cubicBezTo>
                  <a:pt x="6891" y="5882"/>
                  <a:pt x="6816" y="5826"/>
                  <a:pt x="6741" y="5826"/>
                </a:cubicBezTo>
                <a:close/>
                <a:moveTo>
                  <a:pt x="8353" y="5826"/>
                </a:moveTo>
                <a:cubicBezTo>
                  <a:pt x="8278" y="5826"/>
                  <a:pt x="8203" y="5882"/>
                  <a:pt x="8145" y="5994"/>
                </a:cubicBezTo>
                <a:cubicBezTo>
                  <a:pt x="8031" y="6219"/>
                  <a:pt x="8031" y="6585"/>
                  <a:pt x="8145" y="6810"/>
                </a:cubicBezTo>
                <a:cubicBezTo>
                  <a:pt x="8260" y="7035"/>
                  <a:pt x="8446" y="7035"/>
                  <a:pt x="8561" y="6810"/>
                </a:cubicBezTo>
                <a:cubicBezTo>
                  <a:pt x="8675" y="6585"/>
                  <a:pt x="8675" y="6219"/>
                  <a:pt x="8561" y="5994"/>
                </a:cubicBezTo>
                <a:cubicBezTo>
                  <a:pt x="8503" y="5882"/>
                  <a:pt x="8428" y="5826"/>
                  <a:pt x="8353" y="5826"/>
                </a:cubicBezTo>
                <a:close/>
                <a:moveTo>
                  <a:pt x="9965" y="5826"/>
                </a:moveTo>
                <a:cubicBezTo>
                  <a:pt x="9890" y="5826"/>
                  <a:pt x="9815" y="5882"/>
                  <a:pt x="9757" y="5994"/>
                </a:cubicBezTo>
                <a:cubicBezTo>
                  <a:pt x="9643" y="6219"/>
                  <a:pt x="9643" y="6585"/>
                  <a:pt x="9757" y="6810"/>
                </a:cubicBezTo>
                <a:cubicBezTo>
                  <a:pt x="9872" y="7035"/>
                  <a:pt x="10058" y="7035"/>
                  <a:pt x="10173" y="6810"/>
                </a:cubicBezTo>
                <a:cubicBezTo>
                  <a:pt x="10287" y="6585"/>
                  <a:pt x="10287" y="6219"/>
                  <a:pt x="10173" y="5994"/>
                </a:cubicBezTo>
                <a:cubicBezTo>
                  <a:pt x="10115" y="5882"/>
                  <a:pt x="10040" y="5826"/>
                  <a:pt x="9965" y="5826"/>
                </a:cubicBezTo>
                <a:close/>
                <a:moveTo>
                  <a:pt x="11577" y="5826"/>
                </a:moveTo>
                <a:cubicBezTo>
                  <a:pt x="11502" y="5826"/>
                  <a:pt x="11427" y="5882"/>
                  <a:pt x="11369" y="5994"/>
                </a:cubicBezTo>
                <a:cubicBezTo>
                  <a:pt x="11255" y="6219"/>
                  <a:pt x="11255" y="6585"/>
                  <a:pt x="11369" y="6810"/>
                </a:cubicBezTo>
                <a:cubicBezTo>
                  <a:pt x="11484" y="7035"/>
                  <a:pt x="11670" y="7035"/>
                  <a:pt x="11785" y="6810"/>
                </a:cubicBezTo>
                <a:cubicBezTo>
                  <a:pt x="11899" y="6585"/>
                  <a:pt x="11899" y="6219"/>
                  <a:pt x="11785" y="5994"/>
                </a:cubicBezTo>
                <a:cubicBezTo>
                  <a:pt x="11727" y="5882"/>
                  <a:pt x="11652" y="5826"/>
                  <a:pt x="11577" y="5826"/>
                </a:cubicBezTo>
                <a:close/>
                <a:moveTo>
                  <a:pt x="13189" y="5826"/>
                </a:moveTo>
                <a:cubicBezTo>
                  <a:pt x="13114" y="5826"/>
                  <a:pt x="13039" y="5882"/>
                  <a:pt x="12981" y="5994"/>
                </a:cubicBezTo>
                <a:cubicBezTo>
                  <a:pt x="12867" y="6219"/>
                  <a:pt x="12867" y="6585"/>
                  <a:pt x="12981" y="6810"/>
                </a:cubicBezTo>
                <a:cubicBezTo>
                  <a:pt x="13096" y="7035"/>
                  <a:pt x="13282" y="7035"/>
                  <a:pt x="13397" y="6810"/>
                </a:cubicBezTo>
                <a:cubicBezTo>
                  <a:pt x="13511" y="6585"/>
                  <a:pt x="13511" y="6219"/>
                  <a:pt x="13397" y="5994"/>
                </a:cubicBezTo>
                <a:cubicBezTo>
                  <a:pt x="13339" y="5882"/>
                  <a:pt x="13264" y="5826"/>
                  <a:pt x="13189" y="5826"/>
                </a:cubicBezTo>
                <a:close/>
                <a:moveTo>
                  <a:pt x="14801" y="5826"/>
                </a:moveTo>
                <a:cubicBezTo>
                  <a:pt x="14726" y="5826"/>
                  <a:pt x="14651" y="5882"/>
                  <a:pt x="14593" y="5994"/>
                </a:cubicBezTo>
                <a:cubicBezTo>
                  <a:pt x="14479" y="6219"/>
                  <a:pt x="14479" y="6585"/>
                  <a:pt x="14593" y="6810"/>
                </a:cubicBezTo>
                <a:cubicBezTo>
                  <a:pt x="14708" y="7035"/>
                  <a:pt x="14894" y="7035"/>
                  <a:pt x="15009" y="6810"/>
                </a:cubicBezTo>
                <a:cubicBezTo>
                  <a:pt x="15123" y="6585"/>
                  <a:pt x="15123" y="6219"/>
                  <a:pt x="15009" y="5994"/>
                </a:cubicBezTo>
                <a:cubicBezTo>
                  <a:pt x="14951" y="5882"/>
                  <a:pt x="14876" y="5826"/>
                  <a:pt x="14801" y="5826"/>
                </a:cubicBezTo>
                <a:close/>
                <a:moveTo>
                  <a:pt x="16413" y="5826"/>
                </a:moveTo>
                <a:cubicBezTo>
                  <a:pt x="16338" y="5826"/>
                  <a:pt x="16263" y="5882"/>
                  <a:pt x="16205" y="5994"/>
                </a:cubicBezTo>
                <a:cubicBezTo>
                  <a:pt x="16091" y="6219"/>
                  <a:pt x="16091" y="6585"/>
                  <a:pt x="16205" y="6810"/>
                </a:cubicBezTo>
                <a:cubicBezTo>
                  <a:pt x="16320" y="7035"/>
                  <a:pt x="16506" y="7035"/>
                  <a:pt x="16620" y="6810"/>
                </a:cubicBezTo>
                <a:cubicBezTo>
                  <a:pt x="16735" y="6585"/>
                  <a:pt x="16735" y="6219"/>
                  <a:pt x="16620" y="5994"/>
                </a:cubicBezTo>
                <a:cubicBezTo>
                  <a:pt x="16563" y="5882"/>
                  <a:pt x="16488" y="5826"/>
                  <a:pt x="16413" y="5826"/>
                </a:cubicBezTo>
                <a:close/>
                <a:moveTo>
                  <a:pt x="18025" y="5826"/>
                </a:moveTo>
                <a:cubicBezTo>
                  <a:pt x="17950" y="5826"/>
                  <a:pt x="17875" y="5882"/>
                  <a:pt x="17817" y="5994"/>
                </a:cubicBezTo>
                <a:cubicBezTo>
                  <a:pt x="17703" y="6219"/>
                  <a:pt x="17703" y="6585"/>
                  <a:pt x="17817" y="6810"/>
                </a:cubicBezTo>
                <a:cubicBezTo>
                  <a:pt x="17932" y="7035"/>
                  <a:pt x="18118" y="7035"/>
                  <a:pt x="18232" y="6810"/>
                </a:cubicBezTo>
                <a:cubicBezTo>
                  <a:pt x="18347" y="6585"/>
                  <a:pt x="18347" y="6219"/>
                  <a:pt x="18232" y="5994"/>
                </a:cubicBezTo>
                <a:cubicBezTo>
                  <a:pt x="18175" y="5882"/>
                  <a:pt x="18100" y="5826"/>
                  <a:pt x="18025" y="5826"/>
                </a:cubicBezTo>
                <a:close/>
                <a:moveTo>
                  <a:pt x="19637" y="5826"/>
                </a:moveTo>
                <a:cubicBezTo>
                  <a:pt x="19562" y="5826"/>
                  <a:pt x="19487" y="5882"/>
                  <a:pt x="19429" y="5994"/>
                </a:cubicBezTo>
                <a:cubicBezTo>
                  <a:pt x="19315" y="6219"/>
                  <a:pt x="19315" y="6585"/>
                  <a:pt x="19429" y="6810"/>
                </a:cubicBezTo>
                <a:cubicBezTo>
                  <a:pt x="19544" y="7035"/>
                  <a:pt x="19730" y="7035"/>
                  <a:pt x="19844" y="6810"/>
                </a:cubicBezTo>
                <a:cubicBezTo>
                  <a:pt x="19959" y="6585"/>
                  <a:pt x="19959" y="6219"/>
                  <a:pt x="19844" y="5994"/>
                </a:cubicBezTo>
                <a:cubicBezTo>
                  <a:pt x="19787" y="5882"/>
                  <a:pt x="19712" y="5826"/>
                  <a:pt x="19637" y="5826"/>
                </a:cubicBezTo>
                <a:close/>
                <a:moveTo>
                  <a:pt x="21249" y="5826"/>
                </a:moveTo>
                <a:cubicBezTo>
                  <a:pt x="21174" y="5826"/>
                  <a:pt x="21099" y="5882"/>
                  <a:pt x="21041" y="5994"/>
                </a:cubicBezTo>
                <a:cubicBezTo>
                  <a:pt x="20927" y="6219"/>
                  <a:pt x="20927" y="6585"/>
                  <a:pt x="21041" y="6810"/>
                </a:cubicBezTo>
                <a:cubicBezTo>
                  <a:pt x="21156" y="7035"/>
                  <a:pt x="21342" y="7035"/>
                  <a:pt x="21456" y="6810"/>
                </a:cubicBezTo>
                <a:cubicBezTo>
                  <a:pt x="21571" y="6585"/>
                  <a:pt x="21571" y="6219"/>
                  <a:pt x="21456" y="5994"/>
                </a:cubicBezTo>
                <a:cubicBezTo>
                  <a:pt x="21399" y="5882"/>
                  <a:pt x="21324" y="5826"/>
                  <a:pt x="21249" y="5826"/>
                </a:cubicBezTo>
                <a:close/>
                <a:moveTo>
                  <a:pt x="293" y="8739"/>
                </a:moveTo>
                <a:cubicBezTo>
                  <a:pt x="218" y="8739"/>
                  <a:pt x="143" y="8795"/>
                  <a:pt x="86" y="8907"/>
                </a:cubicBezTo>
                <a:cubicBezTo>
                  <a:pt x="-29" y="9132"/>
                  <a:pt x="-29" y="9498"/>
                  <a:pt x="86" y="9723"/>
                </a:cubicBezTo>
                <a:cubicBezTo>
                  <a:pt x="200" y="9948"/>
                  <a:pt x="386" y="9948"/>
                  <a:pt x="501" y="9723"/>
                </a:cubicBezTo>
                <a:cubicBezTo>
                  <a:pt x="615" y="9498"/>
                  <a:pt x="615" y="9132"/>
                  <a:pt x="501" y="8907"/>
                </a:cubicBezTo>
                <a:cubicBezTo>
                  <a:pt x="443" y="8795"/>
                  <a:pt x="368" y="8739"/>
                  <a:pt x="293" y="8739"/>
                </a:cubicBezTo>
                <a:close/>
                <a:moveTo>
                  <a:pt x="1905" y="8739"/>
                </a:moveTo>
                <a:cubicBezTo>
                  <a:pt x="1830" y="8739"/>
                  <a:pt x="1755" y="8795"/>
                  <a:pt x="1698" y="8907"/>
                </a:cubicBezTo>
                <a:cubicBezTo>
                  <a:pt x="1583" y="9132"/>
                  <a:pt x="1583" y="9498"/>
                  <a:pt x="1698" y="9723"/>
                </a:cubicBezTo>
                <a:cubicBezTo>
                  <a:pt x="1812" y="9948"/>
                  <a:pt x="1998" y="9948"/>
                  <a:pt x="2113" y="9723"/>
                </a:cubicBezTo>
                <a:cubicBezTo>
                  <a:pt x="2227" y="9498"/>
                  <a:pt x="2227" y="9132"/>
                  <a:pt x="2113" y="8907"/>
                </a:cubicBezTo>
                <a:cubicBezTo>
                  <a:pt x="2055" y="8795"/>
                  <a:pt x="1980" y="8739"/>
                  <a:pt x="1905" y="8739"/>
                </a:cubicBezTo>
                <a:close/>
                <a:moveTo>
                  <a:pt x="3517" y="8739"/>
                </a:moveTo>
                <a:cubicBezTo>
                  <a:pt x="3442" y="8739"/>
                  <a:pt x="3367" y="8795"/>
                  <a:pt x="3310" y="8907"/>
                </a:cubicBezTo>
                <a:cubicBezTo>
                  <a:pt x="3195" y="9132"/>
                  <a:pt x="3195" y="9498"/>
                  <a:pt x="3310" y="9723"/>
                </a:cubicBezTo>
                <a:cubicBezTo>
                  <a:pt x="3424" y="9948"/>
                  <a:pt x="3610" y="9948"/>
                  <a:pt x="3725" y="9723"/>
                </a:cubicBezTo>
                <a:cubicBezTo>
                  <a:pt x="3839" y="9498"/>
                  <a:pt x="3839" y="9132"/>
                  <a:pt x="3725" y="8907"/>
                </a:cubicBezTo>
                <a:cubicBezTo>
                  <a:pt x="3667" y="8795"/>
                  <a:pt x="3592" y="8739"/>
                  <a:pt x="3517" y="8739"/>
                </a:cubicBezTo>
                <a:close/>
                <a:moveTo>
                  <a:pt x="5129" y="8739"/>
                </a:moveTo>
                <a:cubicBezTo>
                  <a:pt x="5054" y="8739"/>
                  <a:pt x="4979" y="8795"/>
                  <a:pt x="4922" y="8907"/>
                </a:cubicBezTo>
                <a:cubicBezTo>
                  <a:pt x="4807" y="9132"/>
                  <a:pt x="4807" y="9498"/>
                  <a:pt x="4922" y="9723"/>
                </a:cubicBezTo>
                <a:cubicBezTo>
                  <a:pt x="5036" y="9948"/>
                  <a:pt x="5222" y="9948"/>
                  <a:pt x="5337" y="9723"/>
                </a:cubicBezTo>
                <a:cubicBezTo>
                  <a:pt x="5451" y="9498"/>
                  <a:pt x="5451" y="9132"/>
                  <a:pt x="5337" y="8907"/>
                </a:cubicBezTo>
                <a:cubicBezTo>
                  <a:pt x="5279" y="8795"/>
                  <a:pt x="5204" y="8739"/>
                  <a:pt x="5129" y="8739"/>
                </a:cubicBezTo>
                <a:close/>
                <a:moveTo>
                  <a:pt x="6741" y="8739"/>
                </a:moveTo>
                <a:cubicBezTo>
                  <a:pt x="6666" y="8739"/>
                  <a:pt x="6591" y="8795"/>
                  <a:pt x="6533" y="8907"/>
                </a:cubicBezTo>
                <a:cubicBezTo>
                  <a:pt x="6419" y="9132"/>
                  <a:pt x="6419" y="9498"/>
                  <a:pt x="6533" y="9723"/>
                </a:cubicBezTo>
                <a:cubicBezTo>
                  <a:pt x="6648" y="9948"/>
                  <a:pt x="6834" y="9948"/>
                  <a:pt x="6949" y="9723"/>
                </a:cubicBezTo>
                <a:cubicBezTo>
                  <a:pt x="7063" y="9498"/>
                  <a:pt x="7063" y="9132"/>
                  <a:pt x="6949" y="8907"/>
                </a:cubicBezTo>
                <a:cubicBezTo>
                  <a:pt x="6891" y="8795"/>
                  <a:pt x="6816" y="8739"/>
                  <a:pt x="6741" y="8739"/>
                </a:cubicBezTo>
                <a:close/>
                <a:moveTo>
                  <a:pt x="8353" y="8739"/>
                </a:moveTo>
                <a:cubicBezTo>
                  <a:pt x="8278" y="8739"/>
                  <a:pt x="8203" y="8795"/>
                  <a:pt x="8145" y="8907"/>
                </a:cubicBezTo>
                <a:cubicBezTo>
                  <a:pt x="8031" y="9132"/>
                  <a:pt x="8031" y="9498"/>
                  <a:pt x="8145" y="9723"/>
                </a:cubicBezTo>
                <a:cubicBezTo>
                  <a:pt x="8260" y="9948"/>
                  <a:pt x="8446" y="9948"/>
                  <a:pt x="8561" y="9723"/>
                </a:cubicBezTo>
                <a:cubicBezTo>
                  <a:pt x="8675" y="9498"/>
                  <a:pt x="8675" y="9132"/>
                  <a:pt x="8561" y="8907"/>
                </a:cubicBezTo>
                <a:cubicBezTo>
                  <a:pt x="8503" y="8795"/>
                  <a:pt x="8428" y="8739"/>
                  <a:pt x="8353" y="8739"/>
                </a:cubicBezTo>
                <a:close/>
                <a:moveTo>
                  <a:pt x="9965" y="8739"/>
                </a:moveTo>
                <a:cubicBezTo>
                  <a:pt x="9890" y="8739"/>
                  <a:pt x="9815" y="8795"/>
                  <a:pt x="9757" y="8907"/>
                </a:cubicBezTo>
                <a:cubicBezTo>
                  <a:pt x="9643" y="9132"/>
                  <a:pt x="9643" y="9498"/>
                  <a:pt x="9757" y="9723"/>
                </a:cubicBezTo>
                <a:cubicBezTo>
                  <a:pt x="9872" y="9948"/>
                  <a:pt x="10058" y="9948"/>
                  <a:pt x="10173" y="9723"/>
                </a:cubicBezTo>
                <a:cubicBezTo>
                  <a:pt x="10287" y="9498"/>
                  <a:pt x="10287" y="9132"/>
                  <a:pt x="10173" y="8907"/>
                </a:cubicBezTo>
                <a:cubicBezTo>
                  <a:pt x="10115" y="8795"/>
                  <a:pt x="10040" y="8739"/>
                  <a:pt x="9965" y="8739"/>
                </a:cubicBezTo>
                <a:close/>
                <a:moveTo>
                  <a:pt x="11577" y="8739"/>
                </a:moveTo>
                <a:cubicBezTo>
                  <a:pt x="11502" y="8739"/>
                  <a:pt x="11427" y="8795"/>
                  <a:pt x="11369" y="8907"/>
                </a:cubicBezTo>
                <a:cubicBezTo>
                  <a:pt x="11255" y="9132"/>
                  <a:pt x="11255" y="9498"/>
                  <a:pt x="11369" y="9723"/>
                </a:cubicBezTo>
                <a:cubicBezTo>
                  <a:pt x="11484" y="9948"/>
                  <a:pt x="11670" y="9948"/>
                  <a:pt x="11785" y="9723"/>
                </a:cubicBezTo>
                <a:cubicBezTo>
                  <a:pt x="11899" y="9498"/>
                  <a:pt x="11899" y="9132"/>
                  <a:pt x="11785" y="8907"/>
                </a:cubicBezTo>
                <a:cubicBezTo>
                  <a:pt x="11727" y="8795"/>
                  <a:pt x="11652" y="8739"/>
                  <a:pt x="11577" y="8739"/>
                </a:cubicBezTo>
                <a:close/>
                <a:moveTo>
                  <a:pt x="13189" y="8739"/>
                </a:moveTo>
                <a:cubicBezTo>
                  <a:pt x="13114" y="8739"/>
                  <a:pt x="13039" y="8795"/>
                  <a:pt x="12981" y="8907"/>
                </a:cubicBezTo>
                <a:cubicBezTo>
                  <a:pt x="12867" y="9132"/>
                  <a:pt x="12867" y="9498"/>
                  <a:pt x="12981" y="9723"/>
                </a:cubicBezTo>
                <a:cubicBezTo>
                  <a:pt x="13096" y="9948"/>
                  <a:pt x="13282" y="9948"/>
                  <a:pt x="13397" y="9723"/>
                </a:cubicBezTo>
                <a:cubicBezTo>
                  <a:pt x="13511" y="9498"/>
                  <a:pt x="13511" y="9132"/>
                  <a:pt x="13397" y="8907"/>
                </a:cubicBezTo>
                <a:cubicBezTo>
                  <a:pt x="13339" y="8795"/>
                  <a:pt x="13264" y="8739"/>
                  <a:pt x="13189" y="8739"/>
                </a:cubicBezTo>
                <a:close/>
                <a:moveTo>
                  <a:pt x="14801" y="8739"/>
                </a:moveTo>
                <a:cubicBezTo>
                  <a:pt x="14726" y="8739"/>
                  <a:pt x="14651" y="8795"/>
                  <a:pt x="14593" y="8907"/>
                </a:cubicBezTo>
                <a:cubicBezTo>
                  <a:pt x="14479" y="9132"/>
                  <a:pt x="14479" y="9498"/>
                  <a:pt x="14593" y="9723"/>
                </a:cubicBezTo>
                <a:cubicBezTo>
                  <a:pt x="14708" y="9948"/>
                  <a:pt x="14894" y="9948"/>
                  <a:pt x="15009" y="9723"/>
                </a:cubicBezTo>
                <a:cubicBezTo>
                  <a:pt x="15123" y="9498"/>
                  <a:pt x="15123" y="9132"/>
                  <a:pt x="15009" y="8907"/>
                </a:cubicBezTo>
                <a:cubicBezTo>
                  <a:pt x="14951" y="8795"/>
                  <a:pt x="14876" y="8739"/>
                  <a:pt x="14801" y="8739"/>
                </a:cubicBezTo>
                <a:close/>
                <a:moveTo>
                  <a:pt x="16413" y="8739"/>
                </a:moveTo>
                <a:cubicBezTo>
                  <a:pt x="16338" y="8739"/>
                  <a:pt x="16263" y="8795"/>
                  <a:pt x="16205" y="8907"/>
                </a:cubicBezTo>
                <a:cubicBezTo>
                  <a:pt x="16091" y="9132"/>
                  <a:pt x="16091" y="9498"/>
                  <a:pt x="16205" y="9723"/>
                </a:cubicBezTo>
                <a:cubicBezTo>
                  <a:pt x="16320" y="9948"/>
                  <a:pt x="16506" y="9948"/>
                  <a:pt x="16620" y="9723"/>
                </a:cubicBezTo>
                <a:cubicBezTo>
                  <a:pt x="16735" y="9498"/>
                  <a:pt x="16735" y="9132"/>
                  <a:pt x="16620" y="8907"/>
                </a:cubicBezTo>
                <a:cubicBezTo>
                  <a:pt x="16563" y="8795"/>
                  <a:pt x="16488" y="8739"/>
                  <a:pt x="16413" y="8739"/>
                </a:cubicBezTo>
                <a:close/>
                <a:moveTo>
                  <a:pt x="18025" y="8739"/>
                </a:moveTo>
                <a:cubicBezTo>
                  <a:pt x="17950" y="8739"/>
                  <a:pt x="17875" y="8795"/>
                  <a:pt x="17817" y="8907"/>
                </a:cubicBezTo>
                <a:cubicBezTo>
                  <a:pt x="17703" y="9132"/>
                  <a:pt x="17703" y="9498"/>
                  <a:pt x="17817" y="9723"/>
                </a:cubicBezTo>
                <a:cubicBezTo>
                  <a:pt x="17932" y="9948"/>
                  <a:pt x="18118" y="9948"/>
                  <a:pt x="18232" y="9723"/>
                </a:cubicBezTo>
                <a:cubicBezTo>
                  <a:pt x="18347" y="9498"/>
                  <a:pt x="18347" y="9132"/>
                  <a:pt x="18232" y="8907"/>
                </a:cubicBezTo>
                <a:cubicBezTo>
                  <a:pt x="18175" y="8795"/>
                  <a:pt x="18100" y="8739"/>
                  <a:pt x="18025" y="8739"/>
                </a:cubicBezTo>
                <a:close/>
                <a:moveTo>
                  <a:pt x="19637" y="8739"/>
                </a:moveTo>
                <a:cubicBezTo>
                  <a:pt x="19562" y="8739"/>
                  <a:pt x="19487" y="8795"/>
                  <a:pt x="19429" y="8907"/>
                </a:cubicBezTo>
                <a:cubicBezTo>
                  <a:pt x="19315" y="9132"/>
                  <a:pt x="19315" y="9498"/>
                  <a:pt x="19429" y="9723"/>
                </a:cubicBezTo>
                <a:cubicBezTo>
                  <a:pt x="19544" y="9948"/>
                  <a:pt x="19730" y="9948"/>
                  <a:pt x="19844" y="9723"/>
                </a:cubicBezTo>
                <a:cubicBezTo>
                  <a:pt x="19959" y="9498"/>
                  <a:pt x="19959" y="9132"/>
                  <a:pt x="19844" y="8907"/>
                </a:cubicBezTo>
                <a:cubicBezTo>
                  <a:pt x="19787" y="8795"/>
                  <a:pt x="19712" y="8739"/>
                  <a:pt x="19637" y="8739"/>
                </a:cubicBezTo>
                <a:close/>
                <a:moveTo>
                  <a:pt x="21249" y="8739"/>
                </a:moveTo>
                <a:cubicBezTo>
                  <a:pt x="21174" y="8739"/>
                  <a:pt x="21099" y="8795"/>
                  <a:pt x="21041" y="8907"/>
                </a:cubicBezTo>
                <a:cubicBezTo>
                  <a:pt x="20927" y="9132"/>
                  <a:pt x="20927" y="9498"/>
                  <a:pt x="21041" y="9723"/>
                </a:cubicBezTo>
                <a:cubicBezTo>
                  <a:pt x="21156" y="9948"/>
                  <a:pt x="21342" y="9948"/>
                  <a:pt x="21456" y="9723"/>
                </a:cubicBezTo>
                <a:cubicBezTo>
                  <a:pt x="21571" y="9498"/>
                  <a:pt x="21571" y="9132"/>
                  <a:pt x="21456" y="8907"/>
                </a:cubicBezTo>
                <a:cubicBezTo>
                  <a:pt x="21399" y="8795"/>
                  <a:pt x="21324" y="8739"/>
                  <a:pt x="21249" y="8739"/>
                </a:cubicBezTo>
                <a:close/>
                <a:moveTo>
                  <a:pt x="293" y="11652"/>
                </a:moveTo>
                <a:cubicBezTo>
                  <a:pt x="218" y="11652"/>
                  <a:pt x="143" y="11708"/>
                  <a:pt x="86" y="11820"/>
                </a:cubicBezTo>
                <a:cubicBezTo>
                  <a:pt x="-29" y="12045"/>
                  <a:pt x="-29" y="12411"/>
                  <a:pt x="86" y="12636"/>
                </a:cubicBezTo>
                <a:cubicBezTo>
                  <a:pt x="200" y="12861"/>
                  <a:pt x="386" y="12861"/>
                  <a:pt x="501" y="12636"/>
                </a:cubicBezTo>
                <a:cubicBezTo>
                  <a:pt x="615" y="12411"/>
                  <a:pt x="615" y="12045"/>
                  <a:pt x="501" y="11820"/>
                </a:cubicBezTo>
                <a:cubicBezTo>
                  <a:pt x="443" y="11708"/>
                  <a:pt x="368" y="11652"/>
                  <a:pt x="293" y="11652"/>
                </a:cubicBezTo>
                <a:close/>
                <a:moveTo>
                  <a:pt x="1905" y="11652"/>
                </a:moveTo>
                <a:cubicBezTo>
                  <a:pt x="1830" y="11652"/>
                  <a:pt x="1755" y="11708"/>
                  <a:pt x="1698" y="11820"/>
                </a:cubicBezTo>
                <a:cubicBezTo>
                  <a:pt x="1583" y="12045"/>
                  <a:pt x="1583" y="12411"/>
                  <a:pt x="1698" y="12636"/>
                </a:cubicBezTo>
                <a:cubicBezTo>
                  <a:pt x="1812" y="12861"/>
                  <a:pt x="1998" y="12861"/>
                  <a:pt x="2113" y="12636"/>
                </a:cubicBezTo>
                <a:cubicBezTo>
                  <a:pt x="2227" y="12411"/>
                  <a:pt x="2227" y="12045"/>
                  <a:pt x="2113" y="11820"/>
                </a:cubicBezTo>
                <a:cubicBezTo>
                  <a:pt x="2055" y="11708"/>
                  <a:pt x="1980" y="11652"/>
                  <a:pt x="1905" y="11652"/>
                </a:cubicBezTo>
                <a:close/>
                <a:moveTo>
                  <a:pt x="3517" y="11652"/>
                </a:moveTo>
                <a:cubicBezTo>
                  <a:pt x="3442" y="11652"/>
                  <a:pt x="3367" y="11708"/>
                  <a:pt x="3310" y="11820"/>
                </a:cubicBezTo>
                <a:cubicBezTo>
                  <a:pt x="3195" y="12045"/>
                  <a:pt x="3195" y="12411"/>
                  <a:pt x="3310" y="12636"/>
                </a:cubicBezTo>
                <a:cubicBezTo>
                  <a:pt x="3424" y="12861"/>
                  <a:pt x="3610" y="12861"/>
                  <a:pt x="3725" y="12636"/>
                </a:cubicBezTo>
                <a:cubicBezTo>
                  <a:pt x="3839" y="12411"/>
                  <a:pt x="3839" y="12045"/>
                  <a:pt x="3725" y="11820"/>
                </a:cubicBezTo>
                <a:cubicBezTo>
                  <a:pt x="3667" y="11708"/>
                  <a:pt x="3592" y="11652"/>
                  <a:pt x="3517" y="11652"/>
                </a:cubicBezTo>
                <a:close/>
                <a:moveTo>
                  <a:pt x="5129" y="11652"/>
                </a:moveTo>
                <a:cubicBezTo>
                  <a:pt x="5054" y="11652"/>
                  <a:pt x="4979" y="11708"/>
                  <a:pt x="4922" y="11820"/>
                </a:cubicBezTo>
                <a:cubicBezTo>
                  <a:pt x="4807" y="12045"/>
                  <a:pt x="4807" y="12411"/>
                  <a:pt x="4922" y="12636"/>
                </a:cubicBezTo>
                <a:cubicBezTo>
                  <a:pt x="5036" y="12861"/>
                  <a:pt x="5222" y="12861"/>
                  <a:pt x="5337" y="12636"/>
                </a:cubicBezTo>
                <a:cubicBezTo>
                  <a:pt x="5451" y="12411"/>
                  <a:pt x="5451" y="12045"/>
                  <a:pt x="5337" y="11820"/>
                </a:cubicBezTo>
                <a:cubicBezTo>
                  <a:pt x="5279" y="11708"/>
                  <a:pt x="5204" y="11652"/>
                  <a:pt x="5129" y="11652"/>
                </a:cubicBezTo>
                <a:close/>
                <a:moveTo>
                  <a:pt x="6741" y="11652"/>
                </a:moveTo>
                <a:cubicBezTo>
                  <a:pt x="6666" y="11652"/>
                  <a:pt x="6591" y="11708"/>
                  <a:pt x="6533" y="11820"/>
                </a:cubicBezTo>
                <a:cubicBezTo>
                  <a:pt x="6419" y="12045"/>
                  <a:pt x="6419" y="12411"/>
                  <a:pt x="6533" y="12636"/>
                </a:cubicBezTo>
                <a:cubicBezTo>
                  <a:pt x="6648" y="12861"/>
                  <a:pt x="6834" y="12861"/>
                  <a:pt x="6949" y="12636"/>
                </a:cubicBezTo>
                <a:cubicBezTo>
                  <a:pt x="7063" y="12411"/>
                  <a:pt x="7063" y="12045"/>
                  <a:pt x="6949" y="11820"/>
                </a:cubicBezTo>
                <a:cubicBezTo>
                  <a:pt x="6891" y="11708"/>
                  <a:pt x="6816" y="11652"/>
                  <a:pt x="6741" y="11652"/>
                </a:cubicBezTo>
                <a:close/>
                <a:moveTo>
                  <a:pt x="8353" y="11652"/>
                </a:moveTo>
                <a:cubicBezTo>
                  <a:pt x="8278" y="11652"/>
                  <a:pt x="8203" y="11708"/>
                  <a:pt x="8145" y="11820"/>
                </a:cubicBezTo>
                <a:cubicBezTo>
                  <a:pt x="8031" y="12045"/>
                  <a:pt x="8031" y="12411"/>
                  <a:pt x="8145" y="12636"/>
                </a:cubicBezTo>
                <a:cubicBezTo>
                  <a:pt x="8260" y="12861"/>
                  <a:pt x="8446" y="12861"/>
                  <a:pt x="8561" y="12636"/>
                </a:cubicBezTo>
                <a:cubicBezTo>
                  <a:pt x="8675" y="12411"/>
                  <a:pt x="8675" y="12045"/>
                  <a:pt x="8561" y="11820"/>
                </a:cubicBezTo>
                <a:cubicBezTo>
                  <a:pt x="8503" y="11708"/>
                  <a:pt x="8428" y="11652"/>
                  <a:pt x="8353" y="11652"/>
                </a:cubicBezTo>
                <a:close/>
                <a:moveTo>
                  <a:pt x="9965" y="11652"/>
                </a:moveTo>
                <a:cubicBezTo>
                  <a:pt x="9890" y="11652"/>
                  <a:pt x="9815" y="11708"/>
                  <a:pt x="9757" y="11820"/>
                </a:cubicBezTo>
                <a:cubicBezTo>
                  <a:pt x="9643" y="12045"/>
                  <a:pt x="9643" y="12411"/>
                  <a:pt x="9757" y="12636"/>
                </a:cubicBezTo>
                <a:cubicBezTo>
                  <a:pt x="9872" y="12861"/>
                  <a:pt x="10058" y="12861"/>
                  <a:pt x="10173" y="12636"/>
                </a:cubicBezTo>
                <a:cubicBezTo>
                  <a:pt x="10287" y="12411"/>
                  <a:pt x="10287" y="12045"/>
                  <a:pt x="10173" y="11820"/>
                </a:cubicBezTo>
                <a:cubicBezTo>
                  <a:pt x="10115" y="11708"/>
                  <a:pt x="10040" y="11652"/>
                  <a:pt x="9965" y="11652"/>
                </a:cubicBezTo>
                <a:close/>
                <a:moveTo>
                  <a:pt x="11577" y="11652"/>
                </a:moveTo>
                <a:cubicBezTo>
                  <a:pt x="11502" y="11652"/>
                  <a:pt x="11427" y="11708"/>
                  <a:pt x="11369" y="11820"/>
                </a:cubicBezTo>
                <a:cubicBezTo>
                  <a:pt x="11255" y="12045"/>
                  <a:pt x="11255" y="12411"/>
                  <a:pt x="11369" y="12636"/>
                </a:cubicBezTo>
                <a:cubicBezTo>
                  <a:pt x="11484" y="12861"/>
                  <a:pt x="11670" y="12861"/>
                  <a:pt x="11785" y="12636"/>
                </a:cubicBezTo>
                <a:cubicBezTo>
                  <a:pt x="11899" y="12411"/>
                  <a:pt x="11899" y="12045"/>
                  <a:pt x="11785" y="11820"/>
                </a:cubicBezTo>
                <a:cubicBezTo>
                  <a:pt x="11727" y="11708"/>
                  <a:pt x="11652" y="11652"/>
                  <a:pt x="11577" y="11652"/>
                </a:cubicBezTo>
                <a:close/>
                <a:moveTo>
                  <a:pt x="13189" y="11652"/>
                </a:moveTo>
                <a:cubicBezTo>
                  <a:pt x="13114" y="11652"/>
                  <a:pt x="13039" y="11708"/>
                  <a:pt x="12981" y="11820"/>
                </a:cubicBezTo>
                <a:cubicBezTo>
                  <a:pt x="12867" y="12045"/>
                  <a:pt x="12867" y="12411"/>
                  <a:pt x="12981" y="12636"/>
                </a:cubicBezTo>
                <a:cubicBezTo>
                  <a:pt x="13096" y="12861"/>
                  <a:pt x="13282" y="12861"/>
                  <a:pt x="13397" y="12636"/>
                </a:cubicBezTo>
                <a:cubicBezTo>
                  <a:pt x="13511" y="12411"/>
                  <a:pt x="13511" y="12045"/>
                  <a:pt x="13397" y="11820"/>
                </a:cubicBezTo>
                <a:cubicBezTo>
                  <a:pt x="13339" y="11708"/>
                  <a:pt x="13264" y="11652"/>
                  <a:pt x="13189" y="11652"/>
                </a:cubicBezTo>
                <a:close/>
                <a:moveTo>
                  <a:pt x="14801" y="11652"/>
                </a:moveTo>
                <a:cubicBezTo>
                  <a:pt x="14726" y="11652"/>
                  <a:pt x="14651" y="11708"/>
                  <a:pt x="14593" y="11820"/>
                </a:cubicBezTo>
                <a:cubicBezTo>
                  <a:pt x="14479" y="12045"/>
                  <a:pt x="14479" y="12411"/>
                  <a:pt x="14593" y="12636"/>
                </a:cubicBezTo>
                <a:cubicBezTo>
                  <a:pt x="14708" y="12861"/>
                  <a:pt x="14894" y="12861"/>
                  <a:pt x="15009" y="12636"/>
                </a:cubicBezTo>
                <a:cubicBezTo>
                  <a:pt x="15123" y="12411"/>
                  <a:pt x="15123" y="12045"/>
                  <a:pt x="15009" y="11820"/>
                </a:cubicBezTo>
                <a:cubicBezTo>
                  <a:pt x="14951" y="11708"/>
                  <a:pt x="14876" y="11652"/>
                  <a:pt x="14801" y="11652"/>
                </a:cubicBezTo>
                <a:close/>
                <a:moveTo>
                  <a:pt x="16413" y="11652"/>
                </a:moveTo>
                <a:cubicBezTo>
                  <a:pt x="16338" y="11652"/>
                  <a:pt x="16263" y="11708"/>
                  <a:pt x="16205" y="11820"/>
                </a:cubicBezTo>
                <a:cubicBezTo>
                  <a:pt x="16091" y="12045"/>
                  <a:pt x="16091" y="12411"/>
                  <a:pt x="16205" y="12636"/>
                </a:cubicBezTo>
                <a:cubicBezTo>
                  <a:pt x="16320" y="12861"/>
                  <a:pt x="16506" y="12861"/>
                  <a:pt x="16620" y="12636"/>
                </a:cubicBezTo>
                <a:cubicBezTo>
                  <a:pt x="16735" y="12411"/>
                  <a:pt x="16735" y="12045"/>
                  <a:pt x="16620" y="11820"/>
                </a:cubicBezTo>
                <a:cubicBezTo>
                  <a:pt x="16563" y="11708"/>
                  <a:pt x="16488" y="11652"/>
                  <a:pt x="16413" y="11652"/>
                </a:cubicBezTo>
                <a:close/>
                <a:moveTo>
                  <a:pt x="18025" y="11652"/>
                </a:moveTo>
                <a:cubicBezTo>
                  <a:pt x="17950" y="11652"/>
                  <a:pt x="17875" y="11708"/>
                  <a:pt x="17817" y="11820"/>
                </a:cubicBezTo>
                <a:cubicBezTo>
                  <a:pt x="17703" y="12045"/>
                  <a:pt x="17703" y="12411"/>
                  <a:pt x="17817" y="12636"/>
                </a:cubicBezTo>
                <a:cubicBezTo>
                  <a:pt x="17932" y="12861"/>
                  <a:pt x="18118" y="12861"/>
                  <a:pt x="18232" y="12636"/>
                </a:cubicBezTo>
                <a:cubicBezTo>
                  <a:pt x="18347" y="12411"/>
                  <a:pt x="18347" y="12045"/>
                  <a:pt x="18232" y="11820"/>
                </a:cubicBezTo>
                <a:cubicBezTo>
                  <a:pt x="18175" y="11708"/>
                  <a:pt x="18100" y="11652"/>
                  <a:pt x="18025" y="11652"/>
                </a:cubicBezTo>
                <a:close/>
                <a:moveTo>
                  <a:pt x="19637" y="11652"/>
                </a:moveTo>
                <a:cubicBezTo>
                  <a:pt x="19562" y="11652"/>
                  <a:pt x="19487" y="11708"/>
                  <a:pt x="19429" y="11820"/>
                </a:cubicBezTo>
                <a:cubicBezTo>
                  <a:pt x="19315" y="12045"/>
                  <a:pt x="19315" y="12411"/>
                  <a:pt x="19429" y="12636"/>
                </a:cubicBezTo>
                <a:cubicBezTo>
                  <a:pt x="19544" y="12861"/>
                  <a:pt x="19730" y="12861"/>
                  <a:pt x="19844" y="12636"/>
                </a:cubicBezTo>
                <a:cubicBezTo>
                  <a:pt x="19959" y="12411"/>
                  <a:pt x="19959" y="12045"/>
                  <a:pt x="19844" y="11820"/>
                </a:cubicBezTo>
                <a:cubicBezTo>
                  <a:pt x="19787" y="11708"/>
                  <a:pt x="19712" y="11652"/>
                  <a:pt x="19637" y="11652"/>
                </a:cubicBezTo>
                <a:close/>
                <a:moveTo>
                  <a:pt x="21249" y="11652"/>
                </a:moveTo>
                <a:cubicBezTo>
                  <a:pt x="21174" y="11652"/>
                  <a:pt x="21099" y="11708"/>
                  <a:pt x="21041" y="11820"/>
                </a:cubicBezTo>
                <a:cubicBezTo>
                  <a:pt x="20927" y="12045"/>
                  <a:pt x="20927" y="12411"/>
                  <a:pt x="21041" y="12636"/>
                </a:cubicBezTo>
                <a:cubicBezTo>
                  <a:pt x="21156" y="12861"/>
                  <a:pt x="21342" y="12861"/>
                  <a:pt x="21456" y="12636"/>
                </a:cubicBezTo>
                <a:cubicBezTo>
                  <a:pt x="21571" y="12411"/>
                  <a:pt x="21571" y="12045"/>
                  <a:pt x="21456" y="11820"/>
                </a:cubicBezTo>
                <a:cubicBezTo>
                  <a:pt x="21399" y="11708"/>
                  <a:pt x="21324" y="11652"/>
                  <a:pt x="21249" y="11652"/>
                </a:cubicBezTo>
                <a:close/>
                <a:moveTo>
                  <a:pt x="293" y="14565"/>
                </a:moveTo>
                <a:cubicBezTo>
                  <a:pt x="218" y="14565"/>
                  <a:pt x="143" y="14621"/>
                  <a:pt x="86" y="14734"/>
                </a:cubicBezTo>
                <a:cubicBezTo>
                  <a:pt x="-29" y="14959"/>
                  <a:pt x="-29" y="15324"/>
                  <a:pt x="86" y="15549"/>
                </a:cubicBezTo>
                <a:cubicBezTo>
                  <a:pt x="200" y="15774"/>
                  <a:pt x="386" y="15774"/>
                  <a:pt x="501" y="15549"/>
                </a:cubicBezTo>
                <a:cubicBezTo>
                  <a:pt x="615" y="15324"/>
                  <a:pt x="615" y="14959"/>
                  <a:pt x="501" y="14734"/>
                </a:cubicBezTo>
                <a:cubicBezTo>
                  <a:pt x="443" y="14621"/>
                  <a:pt x="368" y="14565"/>
                  <a:pt x="293" y="14565"/>
                </a:cubicBezTo>
                <a:close/>
                <a:moveTo>
                  <a:pt x="1905" y="14565"/>
                </a:moveTo>
                <a:cubicBezTo>
                  <a:pt x="1830" y="14565"/>
                  <a:pt x="1755" y="14621"/>
                  <a:pt x="1698" y="14734"/>
                </a:cubicBezTo>
                <a:cubicBezTo>
                  <a:pt x="1583" y="14959"/>
                  <a:pt x="1583" y="15324"/>
                  <a:pt x="1698" y="15549"/>
                </a:cubicBezTo>
                <a:cubicBezTo>
                  <a:pt x="1812" y="15774"/>
                  <a:pt x="1998" y="15774"/>
                  <a:pt x="2113" y="15549"/>
                </a:cubicBezTo>
                <a:cubicBezTo>
                  <a:pt x="2227" y="15324"/>
                  <a:pt x="2227" y="14959"/>
                  <a:pt x="2113" y="14734"/>
                </a:cubicBezTo>
                <a:cubicBezTo>
                  <a:pt x="2055" y="14621"/>
                  <a:pt x="1980" y="14565"/>
                  <a:pt x="1905" y="14565"/>
                </a:cubicBezTo>
                <a:close/>
                <a:moveTo>
                  <a:pt x="3517" y="14565"/>
                </a:moveTo>
                <a:cubicBezTo>
                  <a:pt x="3442" y="14565"/>
                  <a:pt x="3367" y="14621"/>
                  <a:pt x="3310" y="14734"/>
                </a:cubicBezTo>
                <a:cubicBezTo>
                  <a:pt x="3195" y="14959"/>
                  <a:pt x="3195" y="15324"/>
                  <a:pt x="3310" y="15549"/>
                </a:cubicBezTo>
                <a:cubicBezTo>
                  <a:pt x="3424" y="15774"/>
                  <a:pt x="3610" y="15774"/>
                  <a:pt x="3725" y="15549"/>
                </a:cubicBezTo>
                <a:cubicBezTo>
                  <a:pt x="3839" y="15324"/>
                  <a:pt x="3839" y="14959"/>
                  <a:pt x="3725" y="14734"/>
                </a:cubicBezTo>
                <a:cubicBezTo>
                  <a:pt x="3667" y="14621"/>
                  <a:pt x="3592" y="14565"/>
                  <a:pt x="3517" y="14565"/>
                </a:cubicBezTo>
                <a:close/>
                <a:moveTo>
                  <a:pt x="5129" y="14565"/>
                </a:moveTo>
                <a:cubicBezTo>
                  <a:pt x="5054" y="14565"/>
                  <a:pt x="4979" y="14621"/>
                  <a:pt x="4922" y="14734"/>
                </a:cubicBezTo>
                <a:cubicBezTo>
                  <a:pt x="4807" y="14959"/>
                  <a:pt x="4807" y="15324"/>
                  <a:pt x="4922" y="15549"/>
                </a:cubicBezTo>
                <a:cubicBezTo>
                  <a:pt x="5036" y="15774"/>
                  <a:pt x="5222" y="15774"/>
                  <a:pt x="5337" y="15549"/>
                </a:cubicBezTo>
                <a:cubicBezTo>
                  <a:pt x="5451" y="15324"/>
                  <a:pt x="5451" y="14959"/>
                  <a:pt x="5337" y="14734"/>
                </a:cubicBezTo>
                <a:cubicBezTo>
                  <a:pt x="5279" y="14621"/>
                  <a:pt x="5204" y="14565"/>
                  <a:pt x="5129" y="14565"/>
                </a:cubicBezTo>
                <a:close/>
                <a:moveTo>
                  <a:pt x="6741" y="14565"/>
                </a:moveTo>
                <a:cubicBezTo>
                  <a:pt x="6666" y="14565"/>
                  <a:pt x="6591" y="14621"/>
                  <a:pt x="6533" y="14734"/>
                </a:cubicBezTo>
                <a:cubicBezTo>
                  <a:pt x="6419" y="14959"/>
                  <a:pt x="6419" y="15324"/>
                  <a:pt x="6533" y="15549"/>
                </a:cubicBezTo>
                <a:cubicBezTo>
                  <a:pt x="6648" y="15774"/>
                  <a:pt x="6834" y="15774"/>
                  <a:pt x="6949" y="15549"/>
                </a:cubicBezTo>
                <a:cubicBezTo>
                  <a:pt x="7063" y="15324"/>
                  <a:pt x="7063" y="14959"/>
                  <a:pt x="6949" y="14734"/>
                </a:cubicBezTo>
                <a:cubicBezTo>
                  <a:pt x="6891" y="14621"/>
                  <a:pt x="6816" y="14565"/>
                  <a:pt x="6741" y="14565"/>
                </a:cubicBezTo>
                <a:close/>
                <a:moveTo>
                  <a:pt x="8353" y="14565"/>
                </a:moveTo>
                <a:cubicBezTo>
                  <a:pt x="8278" y="14565"/>
                  <a:pt x="8203" y="14621"/>
                  <a:pt x="8145" y="14734"/>
                </a:cubicBezTo>
                <a:cubicBezTo>
                  <a:pt x="8031" y="14959"/>
                  <a:pt x="8031" y="15324"/>
                  <a:pt x="8145" y="15549"/>
                </a:cubicBezTo>
                <a:cubicBezTo>
                  <a:pt x="8260" y="15774"/>
                  <a:pt x="8446" y="15774"/>
                  <a:pt x="8561" y="15549"/>
                </a:cubicBezTo>
                <a:cubicBezTo>
                  <a:pt x="8675" y="15324"/>
                  <a:pt x="8675" y="14959"/>
                  <a:pt x="8561" y="14734"/>
                </a:cubicBezTo>
                <a:cubicBezTo>
                  <a:pt x="8503" y="14621"/>
                  <a:pt x="8428" y="14565"/>
                  <a:pt x="8353" y="14565"/>
                </a:cubicBezTo>
                <a:close/>
                <a:moveTo>
                  <a:pt x="9965" y="14565"/>
                </a:moveTo>
                <a:cubicBezTo>
                  <a:pt x="9890" y="14565"/>
                  <a:pt x="9815" y="14621"/>
                  <a:pt x="9757" y="14734"/>
                </a:cubicBezTo>
                <a:cubicBezTo>
                  <a:pt x="9643" y="14959"/>
                  <a:pt x="9643" y="15324"/>
                  <a:pt x="9757" y="15549"/>
                </a:cubicBezTo>
                <a:cubicBezTo>
                  <a:pt x="9872" y="15774"/>
                  <a:pt x="10058" y="15774"/>
                  <a:pt x="10173" y="15549"/>
                </a:cubicBezTo>
                <a:cubicBezTo>
                  <a:pt x="10287" y="15324"/>
                  <a:pt x="10287" y="14959"/>
                  <a:pt x="10173" y="14734"/>
                </a:cubicBezTo>
                <a:cubicBezTo>
                  <a:pt x="10115" y="14621"/>
                  <a:pt x="10040" y="14565"/>
                  <a:pt x="9965" y="14565"/>
                </a:cubicBezTo>
                <a:close/>
                <a:moveTo>
                  <a:pt x="11577" y="14565"/>
                </a:moveTo>
                <a:cubicBezTo>
                  <a:pt x="11502" y="14565"/>
                  <a:pt x="11427" y="14621"/>
                  <a:pt x="11369" y="14734"/>
                </a:cubicBezTo>
                <a:cubicBezTo>
                  <a:pt x="11255" y="14959"/>
                  <a:pt x="11255" y="15324"/>
                  <a:pt x="11369" y="15549"/>
                </a:cubicBezTo>
                <a:cubicBezTo>
                  <a:pt x="11484" y="15774"/>
                  <a:pt x="11670" y="15774"/>
                  <a:pt x="11785" y="15549"/>
                </a:cubicBezTo>
                <a:cubicBezTo>
                  <a:pt x="11899" y="15324"/>
                  <a:pt x="11899" y="14959"/>
                  <a:pt x="11785" y="14734"/>
                </a:cubicBezTo>
                <a:cubicBezTo>
                  <a:pt x="11727" y="14621"/>
                  <a:pt x="11652" y="14565"/>
                  <a:pt x="11577" y="14565"/>
                </a:cubicBezTo>
                <a:close/>
                <a:moveTo>
                  <a:pt x="13189" y="14565"/>
                </a:moveTo>
                <a:cubicBezTo>
                  <a:pt x="13114" y="14565"/>
                  <a:pt x="13039" y="14621"/>
                  <a:pt x="12981" y="14734"/>
                </a:cubicBezTo>
                <a:cubicBezTo>
                  <a:pt x="12867" y="14959"/>
                  <a:pt x="12867" y="15324"/>
                  <a:pt x="12981" y="15549"/>
                </a:cubicBezTo>
                <a:cubicBezTo>
                  <a:pt x="13096" y="15774"/>
                  <a:pt x="13282" y="15774"/>
                  <a:pt x="13397" y="15549"/>
                </a:cubicBezTo>
                <a:cubicBezTo>
                  <a:pt x="13511" y="15324"/>
                  <a:pt x="13511" y="14959"/>
                  <a:pt x="13397" y="14734"/>
                </a:cubicBezTo>
                <a:cubicBezTo>
                  <a:pt x="13339" y="14621"/>
                  <a:pt x="13264" y="14565"/>
                  <a:pt x="13189" y="14565"/>
                </a:cubicBezTo>
                <a:close/>
                <a:moveTo>
                  <a:pt x="14801" y="14565"/>
                </a:moveTo>
                <a:cubicBezTo>
                  <a:pt x="14726" y="14565"/>
                  <a:pt x="14651" y="14621"/>
                  <a:pt x="14593" y="14734"/>
                </a:cubicBezTo>
                <a:cubicBezTo>
                  <a:pt x="14479" y="14959"/>
                  <a:pt x="14479" y="15324"/>
                  <a:pt x="14593" y="15549"/>
                </a:cubicBezTo>
                <a:cubicBezTo>
                  <a:pt x="14708" y="15774"/>
                  <a:pt x="14894" y="15774"/>
                  <a:pt x="15009" y="15549"/>
                </a:cubicBezTo>
                <a:cubicBezTo>
                  <a:pt x="15123" y="15324"/>
                  <a:pt x="15123" y="14959"/>
                  <a:pt x="15009" y="14734"/>
                </a:cubicBezTo>
                <a:cubicBezTo>
                  <a:pt x="14951" y="14621"/>
                  <a:pt x="14876" y="14565"/>
                  <a:pt x="14801" y="14565"/>
                </a:cubicBezTo>
                <a:close/>
                <a:moveTo>
                  <a:pt x="16413" y="14565"/>
                </a:moveTo>
                <a:cubicBezTo>
                  <a:pt x="16338" y="14565"/>
                  <a:pt x="16263" y="14621"/>
                  <a:pt x="16205" y="14734"/>
                </a:cubicBezTo>
                <a:cubicBezTo>
                  <a:pt x="16091" y="14959"/>
                  <a:pt x="16091" y="15324"/>
                  <a:pt x="16205" y="15549"/>
                </a:cubicBezTo>
                <a:cubicBezTo>
                  <a:pt x="16320" y="15774"/>
                  <a:pt x="16506" y="15774"/>
                  <a:pt x="16620" y="15549"/>
                </a:cubicBezTo>
                <a:cubicBezTo>
                  <a:pt x="16735" y="15324"/>
                  <a:pt x="16735" y="14959"/>
                  <a:pt x="16620" y="14734"/>
                </a:cubicBezTo>
                <a:cubicBezTo>
                  <a:pt x="16563" y="14621"/>
                  <a:pt x="16488" y="14565"/>
                  <a:pt x="16413" y="14565"/>
                </a:cubicBezTo>
                <a:close/>
                <a:moveTo>
                  <a:pt x="18025" y="14565"/>
                </a:moveTo>
                <a:cubicBezTo>
                  <a:pt x="17950" y="14565"/>
                  <a:pt x="17875" y="14621"/>
                  <a:pt x="17817" y="14734"/>
                </a:cubicBezTo>
                <a:cubicBezTo>
                  <a:pt x="17703" y="14959"/>
                  <a:pt x="17703" y="15324"/>
                  <a:pt x="17817" y="15549"/>
                </a:cubicBezTo>
                <a:cubicBezTo>
                  <a:pt x="17932" y="15774"/>
                  <a:pt x="18118" y="15774"/>
                  <a:pt x="18232" y="15549"/>
                </a:cubicBezTo>
                <a:cubicBezTo>
                  <a:pt x="18347" y="15324"/>
                  <a:pt x="18347" y="14959"/>
                  <a:pt x="18232" y="14734"/>
                </a:cubicBezTo>
                <a:cubicBezTo>
                  <a:pt x="18175" y="14621"/>
                  <a:pt x="18100" y="14565"/>
                  <a:pt x="18025" y="14565"/>
                </a:cubicBezTo>
                <a:close/>
                <a:moveTo>
                  <a:pt x="19637" y="14565"/>
                </a:moveTo>
                <a:cubicBezTo>
                  <a:pt x="19562" y="14565"/>
                  <a:pt x="19487" y="14621"/>
                  <a:pt x="19429" y="14734"/>
                </a:cubicBezTo>
                <a:cubicBezTo>
                  <a:pt x="19315" y="14959"/>
                  <a:pt x="19315" y="15324"/>
                  <a:pt x="19429" y="15549"/>
                </a:cubicBezTo>
                <a:cubicBezTo>
                  <a:pt x="19544" y="15774"/>
                  <a:pt x="19730" y="15774"/>
                  <a:pt x="19844" y="15549"/>
                </a:cubicBezTo>
                <a:cubicBezTo>
                  <a:pt x="19959" y="15324"/>
                  <a:pt x="19959" y="14959"/>
                  <a:pt x="19844" y="14734"/>
                </a:cubicBezTo>
                <a:cubicBezTo>
                  <a:pt x="19787" y="14621"/>
                  <a:pt x="19712" y="14565"/>
                  <a:pt x="19637" y="14565"/>
                </a:cubicBezTo>
                <a:close/>
                <a:moveTo>
                  <a:pt x="21249" y="14565"/>
                </a:moveTo>
                <a:cubicBezTo>
                  <a:pt x="21174" y="14565"/>
                  <a:pt x="21099" y="14621"/>
                  <a:pt x="21041" y="14734"/>
                </a:cubicBezTo>
                <a:cubicBezTo>
                  <a:pt x="20927" y="14959"/>
                  <a:pt x="20927" y="15324"/>
                  <a:pt x="21041" y="15549"/>
                </a:cubicBezTo>
                <a:cubicBezTo>
                  <a:pt x="21156" y="15774"/>
                  <a:pt x="21342" y="15774"/>
                  <a:pt x="21456" y="15549"/>
                </a:cubicBezTo>
                <a:cubicBezTo>
                  <a:pt x="21571" y="15324"/>
                  <a:pt x="21571" y="14959"/>
                  <a:pt x="21456" y="14734"/>
                </a:cubicBezTo>
                <a:cubicBezTo>
                  <a:pt x="21399" y="14621"/>
                  <a:pt x="21324" y="14565"/>
                  <a:pt x="21249" y="14565"/>
                </a:cubicBezTo>
                <a:close/>
                <a:moveTo>
                  <a:pt x="293" y="17478"/>
                </a:moveTo>
                <a:cubicBezTo>
                  <a:pt x="218" y="17478"/>
                  <a:pt x="143" y="17534"/>
                  <a:pt x="86" y="17647"/>
                </a:cubicBezTo>
                <a:cubicBezTo>
                  <a:pt x="-29" y="17872"/>
                  <a:pt x="-29" y="18237"/>
                  <a:pt x="86" y="18462"/>
                </a:cubicBezTo>
                <a:cubicBezTo>
                  <a:pt x="200" y="18687"/>
                  <a:pt x="386" y="18687"/>
                  <a:pt x="501" y="18462"/>
                </a:cubicBezTo>
                <a:cubicBezTo>
                  <a:pt x="615" y="18237"/>
                  <a:pt x="615" y="17872"/>
                  <a:pt x="501" y="17647"/>
                </a:cubicBezTo>
                <a:cubicBezTo>
                  <a:pt x="443" y="17534"/>
                  <a:pt x="368" y="17478"/>
                  <a:pt x="293" y="17478"/>
                </a:cubicBezTo>
                <a:close/>
                <a:moveTo>
                  <a:pt x="1905" y="17478"/>
                </a:moveTo>
                <a:cubicBezTo>
                  <a:pt x="1830" y="17478"/>
                  <a:pt x="1755" y="17534"/>
                  <a:pt x="1698" y="17647"/>
                </a:cubicBezTo>
                <a:cubicBezTo>
                  <a:pt x="1583" y="17872"/>
                  <a:pt x="1583" y="18237"/>
                  <a:pt x="1698" y="18462"/>
                </a:cubicBezTo>
                <a:cubicBezTo>
                  <a:pt x="1812" y="18687"/>
                  <a:pt x="1998" y="18687"/>
                  <a:pt x="2113" y="18462"/>
                </a:cubicBezTo>
                <a:cubicBezTo>
                  <a:pt x="2227" y="18237"/>
                  <a:pt x="2227" y="17872"/>
                  <a:pt x="2113" y="17647"/>
                </a:cubicBezTo>
                <a:cubicBezTo>
                  <a:pt x="2055" y="17534"/>
                  <a:pt x="1980" y="17478"/>
                  <a:pt x="1905" y="17478"/>
                </a:cubicBezTo>
                <a:close/>
                <a:moveTo>
                  <a:pt x="3517" y="17478"/>
                </a:moveTo>
                <a:cubicBezTo>
                  <a:pt x="3442" y="17478"/>
                  <a:pt x="3367" y="17534"/>
                  <a:pt x="3310" y="17647"/>
                </a:cubicBezTo>
                <a:cubicBezTo>
                  <a:pt x="3195" y="17872"/>
                  <a:pt x="3195" y="18237"/>
                  <a:pt x="3310" y="18462"/>
                </a:cubicBezTo>
                <a:cubicBezTo>
                  <a:pt x="3424" y="18687"/>
                  <a:pt x="3610" y="18687"/>
                  <a:pt x="3725" y="18462"/>
                </a:cubicBezTo>
                <a:cubicBezTo>
                  <a:pt x="3839" y="18237"/>
                  <a:pt x="3839" y="17872"/>
                  <a:pt x="3725" y="17647"/>
                </a:cubicBezTo>
                <a:cubicBezTo>
                  <a:pt x="3667" y="17534"/>
                  <a:pt x="3592" y="17478"/>
                  <a:pt x="3517" y="17478"/>
                </a:cubicBezTo>
                <a:close/>
                <a:moveTo>
                  <a:pt x="5129" y="17478"/>
                </a:moveTo>
                <a:cubicBezTo>
                  <a:pt x="5054" y="17478"/>
                  <a:pt x="4979" y="17534"/>
                  <a:pt x="4922" y="17647"/>
                </a:cubicBezTo>
                <a:cubicBezTo>
                  <a:pt x="4807" y="17872"/>
                  <a:pt x="4807" y="18237"/>
                  <a:pt x="4922" y="18462"/>
                </a:cubicBezTo>
                <a:cubicBezTo>
                  <a:pt x="5036" y="18687"/>
                  <a:pt x="5222" y="18687"/>
                  <a:pt x="5337" y="18462"/>
                </a:cubicBezTo>
                <a:cubicBezTo>
                  <a:pt x="5451" y="18237"/>
                  <a:pt x="5451" y="17872"/>
                  <a:pt x="5337" y="17647"/>
                </a:cubicBezTo>
                <a:cubicBezTo>
                  <a:pt x="5279" y="17534"/>
                  <a:pt x="5204" y="17478"/>
                  <a:pt x="5129" y="17478"/>
                </a:cubicBezTo>
                <a:close/>
                <a:moveTo>
                  <a:pt x="6741" y="17478"/>
                </a:moveTo>
                <a:cubicBezTo>
                  <a:pt x="6666" y="17478"/>
                  <a:pt x="6591" y="17534"/>
                  <a:pt x="6533" y="17647"/>
                </a:cubicBezTo>
                <a:cubicBezTo>
                  <a:pt x="6419" y="17872"/>
                  <a:pt x="6419" y="18237"/>
                  <a:pt x="6533" y="18462"/>
                </a:cubicBezTo>
                <a:cubicBezTo>
                  <a:pt x="6648" y="18687"/>
                  <a:pt x="6834" y="18687"/>
                  <a:pt x="6949" y="18462"/>
                </a:cubicBezTo>
                <a:cubicBezTo>
                  <a:pt x="7063" y="18237"/>
                  <a:pt x="7063" y="17872"/>
                  <a:pt x="6949" y="17647"/>
                </a:cubicBezTo>
                <a:cubicBezTo>
                  <a:pt x="6891" y="17534"/>
                  <a:pt x="6816" y="17478"/>
                  <a:pt x="6741" y="17478"/>
                </a:cubicBezTo>
                <a:close/>
                <a:moveTo>
                  <a:pt x="8353" y="17478"/>
                </a:moveTo>
                <a:cubicBezTo>
                  <a:pt x="8278" y="17478"/>
                  <a:pt x="8203" y="17534"/>
                  <a:pt x="8145" y="17647"/>
                </a:cubicBezTo>
                <a:cubicBezTo>
                  <a:pt x="8031" y="17872"/>
                  <a:pt x="8031" y="18237"/>
                  <a:pt x="8145" y="18462"/>
                </a:cubicBezTo>
                <a:cubicBezTo>
                  <a:pt x="8260" y="18687"/>
                  <a:pt x="8446" y="18687"/>
                  <a:pt x="8561" y="18462"/>
                </a:cubicBezTo>
                <a:cubicBezTo>
                  <a:pt x="8675" y="18237"/>
                  <a:pt x="8675" y="17872"/>
                  <a:pt x="8561" y="17647"/>
                </a:cubicBezTo>
                <a:cubicBezTo>
                  <a:pt x="8503" y="17534"/>
                  <a:pt x="8428" y="17478"/>
                  <a:pt x="8353" y="17478"/>
                </a:cubicBezTo>
                <a:close/>
                <a:moveTo>
                  <a:pt x="9965" y="17478"/>
                </a:moveTo>
                <a:cubicBezTo>
                  <a:pt x="9890" y="17478"/>
                  <a:pt x="9815" y="17534"/>
                  <a:pt x="9757" y="17647"/>
                </a:cubicBezTo>
                <a:cubicBezTo>
                  <a:pt x="9643" y="17872"/>
                  <a:pt x="9643" y="18237"/>
                  <a:pt x="9757" y="18462"/>
                </a:cubicBezTo>
                <a:cubicBezTo>
                  <a:pt x="9872" y="18687"/>
                  <a:pt x="10058" y="18687"/>
                  <a:pt x="10173" y="18462"/>
                </a:cubicBezTo>
                <a:cubicBezTo>
                  <a:pt x="10287" y="18237"/>
                  <a:pt x="10287" y="17872"/>
                  <a:pt x="10173" y="17647"/>
                </a:cubicBezTo>
                <a:cubicBezTo>
                  <a:pt x="10115" y="17534"/>
                  <a:pt x="10040" y="17478"/>
                  <a:pt x="9965" y="17478"/>
                </a:cubicBezTo>
                <a:close/>
                <a:moveTo>
                  <a:pt x="11577" y="17478"/>
                </a:moveTo>
                <a:cubicBezTo>
                  <a:pt x="11502" y="17478"/>
                  <a:pt x="11427" y="17534"/>
                  <a:pt x="11369" y="17647"/>
                </a:cubicBezTo>
                <a:cubicBezTo>
                  <a:pt x="11255" y="17872"/>
                  <a:pt x="11255" y="18237"/>
                  <a:pt x="11369" y="18462"/>
                </a:cubicBezTo>
                <a:cubicBezTo>
                  <a:pt x="11484" y="18687"/>
                  <a:pt x="11670" y="18687"/>
                  <a:pt x="11785" y="18462"/>
                </a:cubicBezTo>
                <a:cubicBezTo>
                  <a:pt x="11899" y="18237"/>
                  <a:pt x="11899" y="17872"/>
                  <a:pt x="11785" y="17647"/>
                </a:cubicBezTo>
                <a:cubicBezTo>
                  <a:pt x="11727" y="17534"/>
                  <a:pt x="11652" y="17478"/>
                  <a:pt x="11577" y="17478"/>
                </a:cubicBezTo>
                <a:close/>
                <a:moveTo>
                  <a:pt x="13189" y="17478"/>
                </a:moveTo>
                <a:cubicBezTo>
                  <a:pt x="13114" y="17478"/>
                  <a:pt x="13039" y="17534"/>
                  <a:pt x="12981" y="17647"/>
                </a:cubicBezTo>
                <a:cubicBezTo>
                  <a:pt x="12867" y="17872"/>
                  <a:pt x="12867" y="18237"/>
                  <a:pt x="12981" y="18462"/>
                </a:cubicBezTo>
                <a:cubicBezTo>
                  <a:pt x="13096" y="18687"/>
                  <a:pt x="13282" y="18687"/>
                  <a:pt x="13397" y="18462"/>
                </a:cubicBezTo>
                <a:cubicBezTo>
                  <a:pt x="13511" y="18237"/>
                  <a:pt x="13511" y="17872"/>
                  <a:pt x="13397" y="17647"/>
                </a:cubicBezTo>
                <a:cubicBezTo>
                  <a:pt x="13339" y="17534"/>
                  <a:pt x="13264" y="17478"/>
                  <a:pt x="13189" y="17478"/>
                </a:cubicBezTo>
                <a:close/>
                <a:moveTo>
                  <a:pt x="14801" y="17478"/>
                </a:moveTo>
                <a:cubicBezTo>
                  <a:pt x="14726" y="17478"/>
                  <a:pt x="14651" y="17534"/>
                  <a:pt x="14593" y="17647"/>
                </a:cubicBezTo>
                <a:cubicBezTo>
                  <a:pt x="14479" y="17872"/>
                  <a:pt x="14479" y="18237"/>
                  <a:pt x="14593" y="18462"/>
                </a:cubicBezTo>
                <a:cubicBezTo>
                  <a:pt x="14708" y="18687"/>
                  <a:pt x="14894" y="18687"/>
                  <a:pt x="15009" y="18462"/>
                </a:cubicBezTo>
                <a:cubicBezTo>
                  <a:pt x="15123" y="18237"/>
                  <a:pt x="15123" y="17872"/>
                  <a:pt x="15009" y="17647"/>
                </a:cubicBezTo>
                <a:cubicBezTo>
                  <a:pt x="14951" y="17534"/>
                  <a:pt x="14876" y="17478"/>
                  <a:pt x="14801" y="17478"/>
                </a:cubicBezTo>
                <a:close/>
                <a:moveTo>
                  <a:pt x="16413" y="17478"/>
                </a:moveTo>
                <a:cubicBezTo>
                  <a:pt x="16338" y="17478"/>
                  <a:pt x="16263" y="17534"/>
                  <a:pt x="16205" y="17647"/>
                </a:cubicBezTo>
                <a:cubicBezTo>
                  <a:pt x="16091" y="17872"/>
                  <a:pt x="16091" y="18237"/>
                  <a:pt x="16205" y="18462"/>
                </a:cubicBezTo>
                <a:cubicBezTo>
                  <a:pt x="16320" y="18687"/>
                  <a:pt x="16506" y="18687"/>
                  <a:pt x="16620" y="18462"/>
                </a:cubicBezTo>
                <a:cubicBezTo>
                  <a:pt x="16735" y="18237"/>
                  <a:pt x="16735" y="17872"/>
                  <a:pt x="16620" y="17647"/>
                </a:cubicBezTo>
                <a:cubicBezTo>
                  <a:pt x="16563" y="17534"/>
                  <a:pt x="16488" y="17478"/>
                  <a:pt x="16413" y="17478"/>
                </a:cubicBezTo>
                <a:close/>
                <a:moveTo>
                  <a:pt x="18025" y="17478"/>
                </a:moveTo>
                <a:cubicBezTo>
                  <a:pt x="17950" y="17478"/>
                  <a:pt x="17875" y="17534"/>
                  <a:pt x="17817" y="17647"/>
                </a:cubicBezTo>
                <a:cubicBezTo>
                  <a:pt x="17703" y="17872"/>
                  <a:pt x="17703" y="18237"/>
                  <a:pt x="17817" y="18462"/>
                </a:cubicBezTo>
                <a:cubicBezTo>
                  <a:pt x="17932" y="18687"/>
                  <a:pt x="18118" y="18687"/>
                  <a:pt x="18232" y="18462"/>
                </a:cubicBezTo>
                <a:cubicBezTo>
                  <a:pt x="18347" y="18237"/>
                  <a:pt x="18347" y="17872"/>
                  <a:pt x="18232" y="17647"/>
                </a:cubicBezTo>
                <a:cubicBezTo>
                  <a:pt x="18175" y="17534"/>
                  <a:pt x="18100" y="17478"/>
                  <a:pt x="18025" y="17478"/>
                </a:cubicBezTo>
                <a:close/>
                <a:moveTo>
                  <a:pt x="19637" y="17478"/>
                </a:moveTo>
                <a:cubicBezTo>
                  <a:pt x="19562" y="17478"/>
                  <a:pt x="19487" y="17534"/>
                  <a:pt x="19429" y="17647"/>
                </a:cubicBezTo>
                <a:cubicBezTo>
                  <a:pt x="19315" y="17872"/>
                  <a:pt x="19315" y="18237"/>
                  <a:pt x="19429" y="18462"/>
                </a:cubicBezTo>
                <a:cubicBezTo>
                  <a:pt x="19544" y="18687"/>
                  <a:pt x="19730" y="18687"/>
                  <a:pt x="19844" y="18462"/>
                </a:cubicBezTo>
                <a:cubicBezTo>
                  <a:pt x="19959" y="18237"/>
                  <a:pt x="19959" y="17872"/>
                  <a:pt x="19844" y="17647"/>
                </a:cubicBezTo>
                <a:cubicBezTo>
                  <a:pt x="19787" y="17534"/>
                  <a:pt x="19712" y="17478"/>
                  <a:pt x="19637" y="17478"/>
                </a:cubicBezTo>
                <a:close/>
                <a:moveTo>
                  <a:pt x="21249" y="17478"/>
                </a:moveTo>
                <a:cubicBezTo>
                  <a:pt x="21174" y="17478"/>
                  <a:pt x="21099" y="17534"/>
                  <a:pt x="21041" y="17647"/>
                </a:cubicBezTo>
                <a:cubicBezTo>
                  <a:pt x="20927" y="17872"/>
                  <a:pt x="20927" y="18237"/>
                  <a:pt x="21041" y="18462"/>
                </a:cubicBezTo>
                <a:cubicBezTo>
                  <a:pt x="21156" y="18687"/>
                  <a:pt x="21342" y="18687"/>
                  <a:pt x="21456" y="18462"/>
                </a:cubicBezTo>
                <a:cubicBezTo>
                  <a:pt x="21571" y="18237"/>
                  <a:pt x="21571" y="17872"/>
                  <a:pt x="21456" y="17647"/>
                </a:cubicBezTo>
                <a:cubicBezTo>
                  <a:pt x="21399" y="17534"/>
                  <a:pt x="21324" y="17478"/>
                  <a:pt x="21249" y="17478"/>
                </a:cubicBezTo>
                <a:close/>
                <a:moveTo>
                  <a:pt x="293" y="20391"/>
                </a:moveTo>
                <a:cubicBezTo>
                  <a:pt x="218" y="20391"/>
                  <a:pt x="143" y="20447"/>
                  <a:pt x="86" y="20560"/>
                </a:cubicBezTo>
                <a:cubicBezTo>
                  <a:pt x="-29" y="20785"/>
                  <a:pt x="-29" y="21150"/>
                  <a:pt x="86" y="21375"/>
                </a:cubicBezTo>
                <a:cubicBezTo>
                  <a:pt x="200" y="21600"/>
                  <a:pt x="386" y="21600"/>
                  <a:pt x="501" y="21375"/>
                </a:cubicBezTo>
                <a:cubicBezTo>
                  <a:pt x="615" y="21150"/>
                  <a:pt x="615" y="20785"/>
                  <a:pt x="501" y="20560"/>
                </a:cubicBezTo>
                <a:cubicBezTo>
                  <a:pt x="443" y="20447"/>
                  <a:pt x="368" y="20391"/>
                  <a:pt x="293" y="20391"/>
                </a:cubicBezTo>
                <a:close/>
                <a:moveTo>
                  <a:pt x="1905" y="20391"/>
                </a:moveTo>
                <a:cubicBezTo>
                  <a:pt x="1830" y="20391"/>
                  <a:pt x="1755" y="20447"/>
                  <a:pt x="1698" y="20560"/>
                </a:cubicBezTo>
                <a:cubicBezTo>
                  <a:pt x="1583" y="20785"/>
                  <a:pt x="1583" y="21150"/>
                  <a:pt x="1698" y="21375"/>
                </a:cubicBezTo>
                <a:cubicBezTo>
                  <a:pt x="1812" y="21600"/>
                  <a:pt x="1998" y="21600"/>
                  <a:pt x="2113" y="21375"/>
                </a:cubicBezTo>
                <a:cubicBezTo>
                  <a:pt x="2227" y="21150"/>
                  <a:pt x="2227" y="20785"/>
                  <a:pt x="2113" y="20560"/>
                </a:cubicBezTo>
                <a:cubicBezTo>
                  <a:pt x="2055" y="20447"/>
                  <a:pt x="1980" y="20391"/>
                  <a:pt x="1905" y="20391"/>
                </a:cubicBezTo>
                <a:close/>
                <a:moveTo>
                  <a:pt x="3517" y="20391"/>
                </a:moveTo>
                <a:cubicBezTo>
                  <a:pt x="3442" y="20391"/>
                  <a:pt x="3367" y="20447"/>
                  <a:pt x="3310" y="20560"/>
                </a:cubicBezTo>
                <a:cubicBezTo>
                  <a:pt x="3195" y="20785"/>
                  <a:pt x="3195" y="21150"/>
                  <a:pt x="3310" y="21375"/>
                </a:cubicBezTo>
                <a:cubicBezTo>
                  <a:pt x="3424" y="21600"/>
                  <a:pt x="3610" y="21600"/>
                  <a:pt x="3725" y="21375"/>
                </a:cubicBezTo>
                <a:cubicBezTo>
                  <a:pt x="3839" y="21150"/>
                  <a:pt x="3839" y="20785"/>
                  <a:pt x="3725" y="20560"/>
                </a:cubicBezTo>
                <a:cubicBezTo>
                  <a:pt x="3667" y="20447"/>
                  <a:pt x="3592" y="20391"/>
                  <a:pt x="3517" y="20391"/>
                </a:cubicBezTo>
                <a:close/>
                <a:moveTo>
                  <a:pt x="5129" y="20391"/>
                </a:moveTo>
                <a:cubicBezTo>
                  <a:pt x="5054" y="20391"/>
                  <a:pt x="4979" y="20447"/>
                  <a:pt x="4922" y="20560"/>
                </a:cubicBezTo>
                <a:cubicBezTo>
                  <a:pt x="4807" y="20785"/>
                  <a:pt x="4807" y="21150"/>
                  <a:pt x="4922" y="21375"/>
                </a:cubicBezTo>
                <a:cubicBezTo>
                  <a:pt x="5036" y="21600"/>
                  <a:pt x="5222" y="21600"/>
                  <a:pt x="5337" y="21375"/>
                </a:cubicBezTo>
                <a:cubicBezTo>
                  <a:pt x="5451" y="21150"/>
                  <a:pt x="5451" y="20785"/>
                  <a:pt x="5337" y="20560"/>
                </a:cubicBezTo>
                <a:cubicBezTo>
                  <a:pt x="5279" y="20447"/>
                  <a:pt x="5204" y="20391"/>
                  <a:pt x="5129" y="20391"/>
                </a:cubicBezTo>
                <a:close/>
                <a:moveTo>
                  <a:pt x="6741" y="20391"/>
                </a:moveTo>
                <a:cubicBezTo>
                  <a:pt x="6666" y="20391"/>
                  <a:pt x="6591" y="20447"/>
                  <a:pt x="6533" y="20560"/>
                </a:cubicBezTo>
                <a:cubicBezTo>
                  <a:pt x="6419" y="20785"/>
                  <a:pt x="6419" y="21150"/>
                  <a:pt x="6533" y="21375"/>
                </a:cubicBezTo>
                <a:cubicBezTo>
                  <a:pt x="6648" y="21600"/>
                  <a:pt x="6834" y="21600"/>
                  <a:pt x="6949" y="21375"/>
                </a:cubicBezTo>
                <a:cubicBezTo>
                  <a:pt x="7063" y="21150"/>
                  <a:pt x="7063" y="20785"/>
                  <a:pt x="6949" y="20560"/>
                </a:cubicBezTo>
                <a:cubicBezTo>
                  <a:pt x="6891" y="20447"/>
                  <a:pt x="6816" y="20391"/>
                  <a:pt x="6741" y="20391"/>
                </a:cubicBezTo>
                <a:close/>
                <a:moveTo>
                  <a:pt x="8353" y="20391"/>
                </a:moveTo>
                <a:cubicBezTo>
                  <a:pt x="8278" y="20391"/>
                  <a:pt x="8203" y="20447"/>
                  <a:pt x="8145" y="20560"/>
                </a:cubicBezTo>
                <a:cubicBezTo>
                  <a:pt x="8031" y="20785"/>
                  <a:pt x="8031" y="21150"/>
                  <a:pt x="8145" y="21375"/>
                </a:cubicBezTo>
                <a:cubicBezTo>
                  <a:pt x="8260" y="21600"/>
                  <a:pt x="8446" y="21600"/>
                  <a:pt x="8561" y="21375"/>
                </a:cubicBezTo>
                <a:cubicBezTo>
                  <a:pt x="8675" y="21150"/>
                  <a:pt x="8675" y="20785"/>
                  <a:pt x="8561" y="20560"/>
                </a:cubicBezTo>
                <a:cubicBezTo>
                  <a:pt x="8503" y="20447"/>
                  <a:pt x="8428" y="20391"/>
                  <a:pt x="8353" y="20391"/>
                </a:cubicBezTo>
                <a:close/>
                <a:moveTo>
                  <a:pt x="9965" y="20391"/>
                </a:moveTo>
                <a:cubicBezTo>
                  <a:pt x="9890" y="20391"/>
                  <a:pt x="9815" y="20447"/>
                  <a:pt x="9757" y="20560"/>
                </a:cubicBezTo>
                <a:cubicBezTo>
                  <a:pt x="9643" y="20785"/>
                  <a:pt x="9643" y="21150"/>
                  <a:pt x="9757" y="21375"/>
                </a:cubicBezTo>
                <a:cubicBezTo>
                  <a:pt x="9872" y="21600"/>
                  <a:pt x="10058" y="21600"/>
                  <a:pt x="10173" y="21375"/>
                </a:cubicBezTo>
                <a:cubicBezTo>
                  <a:pt x="10287" y="21150"/>
                  <a:pt x="10287" y="20785"/>
                  <a:pt x="10173" y="20560"/>
                </a:cubicBezTo>
                <a:cubicBezTo>
                  <a:pt x="10115" y="20447"/>
                  <a:pt x="10040" y="20391"/>
                  <a:pt x="9965" y="20391"/>
                </a:cubicBezTo>
                <a:close/>
                <a:moveTo>
                  <a:pt x="11577" y="20391"/>
                </a:moveTo>
                <a:cubicBezTo>
                  <a:pt x="11502" y="20391"/>
                  <a:pt x="11427" y="20447"/>
                  <a:pt x="11369" y="20560"/>
                </a:cubicBezTo>
                <a:cubicBezTo>
                  <a:pt x="11255" y="20785"/>
                  <a:pt x="11255" y="21150"/>
                  <a:pt x="11369" y="21375"/>
                </a:cubicBezTo>
                <a:cubicBezTo>
                  <a:pt x="11484" y="21600"/>
                  <a:pt x="11670" y="21600"/>
                  <a:pt x="11785" y="21375"/>
                </a:cubicBezTo>
                <a:cubicBezTo>
                  <a:pt x="11899" y="21150"/>
                  <a:pt x="11899" y="20785"/>
                  <a:pt x="11785" y="20560"/>
                </a:cubicBezTo>
                <a:cubicBezTo>
                  <a:pt x="11727" y="20447"/>
                  <a:pt x="11652" y="20391"/>
                  <a:pt x="11577" y="20391"/>
                </a:cubicBezTo>
                <a:close/>
                <a:moveTo>
                  <a:pt x="13189" y="20391"/>
                </a:moveTo>
                <a:cubicBezTo>
                  <a:pt x="13114" y="20391"/>
                  <a:pt x="13039" y="20447"/>
                  <a:pt x="12981" y="20560"/>
                </a:cubicBezTo>
                <a:cubicBezTo>
                  <a:pt x="12867" y="20785"/>
                  <a:pt x="12867" y="21150"/>
                  <a:pt x="12981" y="21375"/>
                </a:cubicBezTo>
                <a:cubicBezTo>
                  <a:pt x="13096" y="21600"/>
                  <a:pt x="13282" y="21600"/>
                  <a:pt x="13397" y="21375"/>
                </a:cubicBezTo>
                <a:cubicBezTo>
                  <a:pt x="13511" y="21150"/>
                  <a:pt x="13511" y="20785"/>
                  <a:pt x="13397" y="20560"/>
                </a:cubicBezTo>
                <a:cubicBezTo>
                  <a:pt x="13339" y="20447"/>
                  <a:pt x="13264" y="20391"/>
                  <a:pt x="13189" y="20391"/>
                </a:cubicBezTo>
                <a:close/>
                <a:moveTo>
                  <a:pt x="14801" y="20391"/>
                </a:moveTo>
                <a:cubicBezTo>
                  <a:pt x="14726" y="20391"/>
                  <a:pt x="14651" y="20447"/>
                  <a:pt x="14593" y="20560"/>
                </a:cubicBezTo>
                <a:cubicBezTo>
                  <a:pt x="14479" y="20785"/>
                  <a:pt x="14479" y="21150"/>
                  <a:pt x="14593" y="21375"/>
                </a:cubicBezTo>
                <a:cubicBezTo>
                  <a:pt x="14708" y="21600"/>
                  <a:pt x="14894" y="21600"/>
                  <a:pt x="15009" y="21375"/>
                </a:cubicBezTo>
                <a:cubicBezTo>
                  <a:pt x="15123" y="21150"/>
                  <a:pt x="15123" y="20785"/>
                  <a:pt x="15009" y="20560"/>
                </a:cubicBezTo>
                <a:cubicBezTo>
                  <a:pt x="14951" y="20447"/>
                  <a:pt x="14876" y="20391"/>
                  <a:pt x="14801" y="20391"/>
                </a:cubicBezTo>
                <a:close/>
                <a:moveTo>
                  <a:pt x="16413" y="20391"/>
                </a:moveTo>
                <a:cubicBezTo>
                  <a:pt x="16338" y="20391"/>
                  <a:pt x="16263" y="20447"/>
                  <a:pt x="16205" y="20560"/>
                </a:cubicBezTo>
                <a:cubicBezTo>
                  <a:pt x="16091" y="20785"/>
                  <a:pt x="16091" y="21150"/>
                  <a:pt x="16205" y="21375"/>
                </a:cubicBezTo>
                <a:cubicBezTo>
                  <a:pt x="16320" y="21600"/>
                  <a:pt x="16506" y="21600"/>
                  <a:pt x="16620" y="21375"/>
                </a:cubicBezTo>
                <a:cubicBezTo>
                  <a:pt x="16735" y="21150"/>
                  <a:pt x="16735" y="20785"/>
                  <a:pt x="16620" y="20560"/>
                </a:cubicBezTo>
                <a:cubicBezTo>
                  <a:pt x="16563" y="20447"/>
                  <a:pt x="16488" y="20391"/>
                  <a:pt x="16413" y="20391"/>
                </a:cubicBezTo>
                <a:close/>
                <a:moveTo>
                  <a:pt x="18025" y="20391"/>
                </a:moveTo>
                <a:cubicBezTo>
                  <a:pt x="17950" y="20391"/>
                  <a:pt x="17875" y="20447"/>
                  <a:pt x="17817" y="20560"/>
                </a:cubicBezTo>
                <a:cubicBezTo>
                  <a:pt x="17703" y="20785"/>
                  <a:pt x="17703" y="21150"/>
                  <a:pt x="17817" y="21375"/>
                </a:cubicBezTo>
                <a:cubicBezTo>
                  <a:pt x="17932" y="21600"/>
                  <a:pt x="18118" y="21600"/>
                  <a:pt x="18232" y="21375"/>
                </a:cubicBezTo>
                <a:cubicBezTo>
                  <a:pt x="18347" y="21150"/>
                  <a:pt x="18347" y="20785"/>
                  <a:pt x="18232" y="20560"/>
                </a:cubicBezTo>
                <a:cubicBezTo>
                  <a:pt x="18175" y="20447"/>
                  <a:pt x="18100" y="20391"/>
                  <a:pt x="18025" y="20391"/>
                </a:cubicBezTo>
                <a:close/>
                <a:moveTo>
                  <a:pt x="19637" y="20391"/>
                </a:moveTo>
                <a:cubicBezTo>
                  <a:pt x="19562" y="20391"/>
                  <a:pt x="19487" y="20447"/>
                  <a:pt x="19429" y="20560"/>
                </a:cubicBezTo>
                <a:cubicBezTo>
                  <a:pt x="19315" y="20785"/>
                  <a:pt x="19315" y="21150"/>
                  <a:pt x="19429" y="21375"/>
                </a:cubicBezTo>
                <a:cubicBezTo>
                  <a:pt x="19544" y="21600"/>
                  <a:pt x="19730" y="21600"/>
                  <a:pt x="19844" y="21375"/>
                </a:cubicBezTo>
                <a:cubicBezTo>
                  <a:pt x="19959" y="21150"/>
                  <a:pt x="19959" y="20785"/>
                  <a:pt x="19844" y="20560"/>
                </a:cubicBezTo>
                <a:cubicBezTo>
                  <a:pt x="19787" y="20447"/>
                  <a:pt x="19712" y="20391"/>
                  <a:pt x="19637" y="20391"/>
                </a:cubicBezTo>
                <a:close/>
                <a:moveTo>
                  <a:pt x="21249" y="20391"/>
                </a:moveTo>
                <a:cubicBezTo>
                  <a:pt x="21174" y="20391"/>
                  <a:pt x="21099" y="20447"/>
                  <a:pt x="21041" y="20560"/>
                </a:cubicBezTo>
                <a:cubicBezTo>
                  <a:pt x="20927" y="20785"/>
                  <a:pt x="20927" y="21150"/>
                  <a:pt x="21041" y="21375"/>
                </a:cubicBezTo>
                <a:cubicBezTo>
                  <a:pt x="21156" y="21600"/>
                  <a:pt x="21342" y="21600"/>
                  <a:pt x="21456" y="21375"/>
                </a:cubicBezTo>
                <a:cubicBezTo>
                  <a:pt x="21571" y="21150"/>
                  <a:pt x="21571" y="20785"/>
                  <a:pt x="21456" y="20560"/>
                </a:cubicBezTo>
                <a:cubicBezTo>
                  <a:pt x="21399" y="20447"/>
                  <a:pt x="21324" y="20391"/>
                  <a:pt x="21249" y="20391"/>
                </a:cubicBezTo>
                <a:close/>
              </a:path>
            </a:pathLst>
          </a:custGeom>
          <a:solidFill>
            <a:srgbClr val="EAECED"/>
          </a:solidFill>
          <a:ln w="254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" name="Big photo slides for presentation">
            <a:extLst>
              <a:ext uri="{FF2B5EF4-FFF2-40B4-BE49-F238E27FC236}">
                <a16:creationId xmlns:a16="http://schemas.microsoft.com/office/drawing/2014/main" id="{D04A5F56-C3B2-4808-81B3-5416E8B14B20}"/>
              </a:ext>
            </a:extLst>
          </p:cNvPr>
          <p:cNvSpPr txBox="1"/>
          <p:nvPr/>
        </p:nvSpPr>
        <p:spPr>
          <a:xfrm>
            <a:off x="0" y="14620"/>
            <a:ext cx="17312640" cy="289309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defRPr sz="8000">
                <a:solidFill>
                  <a:srgbClr val="01135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 algn="ctr"/>
            <a:r>
              <a:rPr lang="ru-RU" sz="8800" b="1" dirty="0">
                <a:solidFill>
                  <a:srgbClr val="001355"/>
                </a:solidFill>
                <a:latin typeface="Montserrat Bold"/>
              </a:rPr>
              <a:t>Архитектура информационной системы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C362B2-1ACE-4CB8-B2D6-54D98357826D}"/>
              </a:ext>
            </a:extLst>
          </p:cNvPr>
          <p:cNvSpPr/>
          <p:nvPr/>
        </p:nvSpPr>
        <p:spPr>
          <a:xfrm>
            <a:off x="10749280" y="5798185"/>
            <a:ext cx="911422" cy="1059815"/>
          </a:xfrm>
          <a:prstGeom prst="rect">
            <a:avLst/>
          </a:prstGeom>
          <a:solidFill>
            <a:schemeClr val="bg1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3DA140-AA53-4FB4-A135-FD1BA3FC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7145"/>
            <a:ext cx="24367190" cy="914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Free Template">
      <a:dk1>
        <a:srgbClr val="001359"/>
      </a:dk1>
      <a:lt1>
        <a:srgbClr val="FFFFFF"/>
      </a:lt1>
      <a:dk2>
        <a:srgbClr val="53618E"/>
      </a:dk2>
      <a:lt2>
        <a:srgbClr val="E9EBED"/>
      </a:lt2>
      <a:accent1>
        <a:srgbClr val="0043CB"/>
      </a:accent1>
      <a:accent2>
        <a:srgbClr val="12B1EF"/>
      </a:accent2>
      <a:accent3>
        <a:srgbClr val="0043CA"/>
      </a:accent3>
      <a:accent4>
        <a:srgbClr val="0043CA"/>
      </a:accent4>
      <a:accent5>
        <a:srgbClr val="07B2F0"/>
      </a:accent5>
      <a:accent6>
        <a:srgbClr val="00B2EF"/>
      </a:accent6>
      <a:hlink>
        <a:srgbClr val="0044CA"/>
      </a:hlink>
      <a:folHlink>
        <a:srgbClr val="0042CA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ECED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ECED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613</Words>
  <Application>Microsoft Office PowerPoint</Application>
  <PresentationFormat>Custom</PresentationFormat>
  <Paragraphs>128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Cambria Math</vt:lpstr>
      <vt:lpstr>Goudy Bookletter 1911</vt:lpstr>
      <vt:lpstr>Montserrat</vt:lpstr>
      <vt:lpstr>Montserrat Bold</vt:lpstr>
      <vt:lpstr>Montserrat Medium</vt:lpstr>
      <vt:lpstr>Montserrat Regular</vt:lpstr>
      <vt:lpstr>Open Sans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Показатели метрики MAPE  на этапе обучения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Пользователь Windows</cp:lastModifiedBy>
  <cp:revision>95</cp:revision>
  <dcterms:modified xsi:type="dcterms:W3CDTF">2022-08-09T10:00:23Z</dcterms:modified>
</cp:coreProperties>
</file>